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65" r:id="rId2"/>
    <p:sldId id="266" r:id="rId3"/>
    <p:sldId id="285" r:id="rId4"/>
    <p:sldId id="283" r:id="rId5"/>
    <p:sldId id="279" r:id="rId6"/>
    <p:sldId id="288" r:id="rId7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68C"/>
    <a:srgbClr val="7F7F7F"/>
    <a:srgbClr val="89D0F5"/>
    <a:srgbClr val="7D6C7E"/>
    <a:srgbClr val="449544"/>
    <a:srgbClr val="33FFCC"/>
    <a:srgbClr val="80B9BF"/>
    <a:srgbClr val="E4B695"/>
    <a:srgbClr val="FF99FF"/>
    <a:srgbClr val="EDC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6" autoAdjust="0"/>
    <p:restoredTop sz="74148" autoAdjust="0"/>
  </p:normalViewPr>
  <p:slideViewPr>
    <p:cSldViewPr showGuides="1">
      <p:cViewPr>
        <p:scale>
          <a:sx n="50" d="100"/>
          <a:sy n="50" d="100"/>
        </p:scale>
        <p:origin x="1248" y="-222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Micro-Eukaryota contains around 0.1% in the gut microbiota, which is consistent with previous research.</a:t>
            </a:r>
          </a:p>
          <a:p>
            <a:r>
              <a:rPr lang="en-US" altLang="zh-CN" dirty="0"/>
              <a:t>With the strict inclusion criteria, even if the sample size would be drastically reduced, the results would be more credible.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</a:p>
          <a:p>
            <a:endParaRPr lang="en-US" altLang="zh-CN" dirty="0"/>
          </a:p>
          <a:p>
            <a:r>
              <a:rPr lang="en-US" altLang="zh-CN" dirty="0"/>
              <a:t>With multiple criteria, we obtained 74 significant different features, 33 mainly different features and 2 core features.</a:t>
            </a:r>
          </a:p>
          <a:p>
            <a:r>
              <a:rPr lang="en-US" altLang="zh-CN" dirty="0"/>
              <a:t>We also explored the performance of these 74 features in different cohorts and do some comparison between Control group and CRC group.</a:t>
            </a:r>
          </a:p>
          <a:p>
            <a:r>
              <a:rPr lang="en-US" altLang="zh-CN" dirty="0"/>
              <a:t>In order to validation our results, we utilized the same method in bacteria selection.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3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order to determine the relative strength of differential correlation between control group and CRC group,</a:t>
            </a:r>
          </a:p>
          <a:p>
            <a:r>
              <a:rPr lang="en-US" altLang="zh-CN" dirty="0"/>
              <a:t>We used the DGCA (Differential Gene Correlation Analysis) to show the difference.</a:t>
            </a:r>
          </a:p>
          <a:p>
            <a:r>
              <a:rPr lang="en-US" altLang="zh-CN" dirty="0"/>
              <a:t>As the figure a, we could know that the correlation between bacteria would play much stronger in CRC than control group, </a:t>
            </a:r>
          </a:p>
          <a:p>
            <a:r>
              <a:rPr lang="en-US" altLang="zh-CN" dirty="0"/>
              <a:t>but it play the opposite in the correlation between </a:t>
            </a:r>
            <a:r>
              <a:rPr lang="en-US" altLang="zh-CN" dirty="0" err="1"/>
              <a:t>eukaryota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addition, the correlation between bacteria and </a:t>
            </a:r>
            <a:r>
              <a:rPr lang="en-US" altLang="zh-CN" dirty="0" err="1"/>
              <a:t>eukaryota</a:t>
            </a:r>
            <a:r>
              <a:rPr lang="en-US" altLang="zh-CN" dirty="0"/>
              <a:t> is clear hierarchy in two stage.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 of differential correlation classes and figure c is the composition of each correlation classes.</a:t>
            </a:r>
          </a:p>
          <a:p>
            <a:endParaRPr lang="en-US" altLang="zh-CN" dirty="0"/>
          </a:p>
          <a:p>
            <a:r>
              <a:rPr lang="en-US" altLang="zh-CN" dirty="0"/>
              <a:t>At last, figure d shows the network for the differential correlation in these 2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11" Type="http://schemas.openxmlformats.org/officeDocument/2006/relationships/image" Target="../media/image35.png"/><Relationship Id="rId5" Type="http://schemas.openxmlformats.org/officeDocument/2006/relationships/image" Target="../media/image29.emf"/><Relationship Id="rId10" Type="http://schemas.openxmlformats.org/officeDocument/2006/relationships/image" Target="../media/image34.png"/><Relationship Id="rId4" Type="http://schemas.openxmlformats.org/officeDocument/2006/relationships/image" Target="../media/image28.emf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Table 722">
            <a:extLst>
              <a:ext uri="{FF2B5EF4-FFF2-40B4-BE49-F238E27FC236}">
                <a16:creationId xmlns:a16="http://schemas.microsoft.com/office/drawing/2014/main" id="{AD46BE51-9C2B-467D-B79E-5752E99DF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223896"/>
              </p:ext>
            </p:extLst>
          </p:nvPr>
        </p:nvGraphicFramePr>
        <p:xfrm>
          <a:off x="406581" y="18108336"/>
          <a:ext cx="8179257" cy="2840524"/>
        </p:xfrm>
        <a:graphic>
          <a:graphicData uri="http://schemas.openxmlformats.org/drawingml/2006/table">
            <a:tbl>
              <a:tblPr/>
              <a:tblGrid>
                <a:gridCol w="2835833">
                  <a:extLst>
                    <a:ext uri="{9D8B030D-6E8A-4147-A177-3AD203B41FA5}">
                      <a16:colId xmlns:a16="http://schemas.microsoft.com/office/drawing/2014/main" val="2247920286"/>
                    </a:ext>
                  </a:extLst>
                </a:gridCol>
                <a:gridCol w="1192728">
                  <a:extLst>
                    <a:ext uri="{9D8B030D-6E8A-4147-A177-3AD203B41FA5}">
                      <a16:colId xmlns:a16="http://schemas.microsoft.com/office/drawing/2014/main" val="717987948"/>
                    </a:ext>
                  </a:extLst>
                </a:gridCol>
                <a:gridCol w="873350">
                  <a:extLst>
                    <a:ext uri="{9D8B030D-6E8A-4147-A177-3AD203B41FA5}">
                      <a16:colId xmlns:a16="http://schemas.microsoft.com/office/drawing/2014/main" val="3936762788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3195193901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2009959311"/>
                    </a:ext>
                  </a:extLst>
                </a:gridCol>
                <a:gridCol w="1119094">
                  <a:extLst>
                    <a:ext uri="{9D8B030D-6E8A-4147-A177-3AD203B41FA5}">
                      <a16:colId xmlns:a16="http://schemas.microsoft.com/office/drawing/2014/main" val="1871314014"/>
                    </a:ext>
                  </a:extLst>
                </a:gridCol>
              </a:tblGrid>
              <a:tr h="20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adenoma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CTRL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leave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19206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import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3040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low-align-reads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6001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low-Eukaryota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01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high-Eukaryota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327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bacteria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42123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eukaryotic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6714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filter low eukaryotic sequencing depth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79845"/>
                  </a:ext>
                </a:extLst>
              </a:tr>
            </a:tbl>
          </a:graphicData>
        </a:graphic>
      </p:graphicFrame>
      <p:cxnSp>
        <p:nvCxnSpPr>
          <p:cNvPr id="714" name="Connector: Elbow 713">
            <a:extLst>
              <a:ext uri="{FF2B5EF4-FFF2-40B4-BE49-F238E27FC236}">
                <a16:creationId xmlns:a16="http://schemas.microsoft.com/office/drawing/2014/main" id="{86279695-FFB3-4E78-A026-967E967F0164}"/>
              </a:ext>
            </a:extLst>
          </p:cNvPr>
          <p:cNvCxnSpPr>
            <a:stCxn id="704" idx="1"/>
            <a:endCxn id="710" idx="1"/>
          </p:cNvCxnSpPr>
          <p:nvPr/>
        </p:nvCxnSpPr>
        <p:spPr>
          <a:xfrm rot="10800000" flipH="1" flipV="1">
            <a:off x="811702" y="14429349"/>
            <a:ext cx="1890755" cy="1816801"/>
          </a:xfrm>
          <a:prstGeom prst="bentConnector3">
            <a:avLst>
              <a:gd name="adj1" fmla="val -12939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37976B-2978-4060-8D7B-ACA89C351EC2}"/>
              </a:ext>
            </a:extLst>
          </p:cNvPr>
          <p:cNvCxnSpPr>
            <a:stCxn id="684" idx="3"/>
            <a:endCxn id="555" idx="1"/>
          </p:cNvCxnSpPr>
          <p:nvPr/>
        </p:nvCxnSpPr>
        <p:spPr>
          <a:xfrm flipV="1">
            <a:off x="13482106" y="12537576"/>
            <a:ext cx="1664871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293ED81-71C0-4F79-93D5-4DB6C2C7199E}"/>
              </a:ext>
            </a:extLst>
          </p:cNvPr>
          <p:cNvCxnSpPr>
            <a:cxnSpLocks/>
            <a:stCxn id="555" idx="3"/>
            <a:endCxn id="689" idx="3"/>
          </p:cNvCxnSpPr>
          <p:nvPr/>
        </p:nvCxnSpPr>
        <p:spPr>
          <a:xfrm flipH="1">
            <a:off x="15667626" y="12537576"/>
            <a:ext cx="1623725" cy="1883007"/>
          </a:xfrm>
          <a:prstGeom prst="bentConnector3">
            <a:avLst>
              <a:gd name="adj1" fmla="val -14079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461694"/>
            <a:ext cx="17346106" cy="9190022"/>
            <a:chOff x="555720" y="1461694"/>
            <a:chExt cx="17346106" cy="91900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578708"/>
              <a:ext cx="17254770" cy="9073008"/>
              <a:chOff x="647056" y="102544"/>
              <a:chExt cx="17254770" cy="90730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1" name="object 147">
                    <a:extLst>
                      <a:ext uri="{FF2B5EF4-FFF2-40B4-BE49-F238E27FC236}">
                        <a16:creationId xmlns:a16="http://schemas.microsoft.com/office/drawing/2014/main" id="{2F1AA6C1-473D-469A-B0FE-0961E4A6C0A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9377" y="-334408"/>
                    <a:ext cx="6931643" cy="645003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000" b="1" i="1" spc="-5" dirty="0">
                        <a:latin typeface="Arial"/>
                        <a:cs typeface="Arial"/>
                      </a:rPr>
                      <a:t>Histogram </a:t>
                    </a:r>
                    <a:r>
                      <a:rPr sz="2000" b="1" i="1" spc="-15" dirty="0">
                        <a:latin typeface="Arial"/>
                        <a:cs typeface="Arial"/>
                      </a:rPr>
                      <a:t>for </a:t>
                    </a:r>
                    <a:r>
                      <a:rPr sz="2000" b="1" i="1" spc="-5" dirty="0">
                        <a:latin typeface="Arial"/>
                        <a:cs typeface="Arial"/>
                      </a:rPr>
                      <a:t>log</a:t>
                    </a:r>
                    <a:r>
                      <a:rPr sz="2000" b="1" i="1" spc="-7" baseline="-13888" dirty="0">
                        <a:latin typeface="Arial"/>
                        <a:cs typeface="Arial"/>
                      </a:rPr>
                      <a:t>10</a:t>
                    </a:r>
                    <a:r>
                      <a:rPr sz="2000" b="1" i="1" spc="127" baseline="-13888" dirty="0">
                        <a:latin typeface="Arial"/>
                        <a:cs typeface="Arial"/>
                      </a:rPr>
                      <a:t> </a:t>
                    </a:r>
                    <a:r>
                      <a:rPr sz="2000" b="1" i="1" dirty="0">
                        <a:latin typeface="Arial"/>
                        <a:cs typeface="Arial"/>
                      </a:rPr>
                      <a:t>Eukaryota</a:t>
                    </a:r>
                    <a:endParaRPr lang="en-US" sz="2400" b="1" i="1" dirty="0"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829236" y="1066800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102544"/>
                <a:ext cx="17254770" cy="9073008"/>
                <a:chOff x="926234" y="-365769"/>
                <a:chExt cx="17254770" cy="9073008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𝐸𝑢𝑘𝑎𝑟𝑦𝑜𝑡𝑎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𝑴𝒊𝒄𝒓𝒐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𝒆𝒖𝒌𝒂𝒓𝒚𝒐𝒕𝒂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44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343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B3E6F-013F-4FA0-ADCF-5C6B31980497}"/>
              </a:ext>
            </a:extLst>
          </p:cNvPr>
          <p:cNvGrpSpPr/>
          <p:nvPr/>
        </p:nvGrpSpPr>
        <p:grpSpPr>
          <a:xfrm>
            <a:off x="406581" y="11026463"/>
            <a:ext cx="17260089" cy="5818715"/>
            <a:chOff x="406581" y="11026463"/>
            <a:chExt cx="17260089" cy="58187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E70F6A-E49B-4C9C-9537-4CC64015EDBC}"/>
                </a:ext>
              </a:extLst>
            </p:cNvPr>
            <p:cNvGrpSpPr/>
            <p:nvPr/>
          </p:nvGrpSpPr>
          <p:grpSpPr>
            <a:xfrm>
              <a:off x="406581" y="11695832"/>
              <a:ext cx="17260089" cy="5149346"/>
              <a:chOff x="406581" y="11695832"/>
              <a:chExt cx="17260089" cy="514934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1979FC9-856B-40F7-B6FE-DA0745641283}"/>
                  </a:ext>
                </a:extLst>
              </p:cNvPr>
              <p:cNvGrpSpPr/>
              <p:nvPr/>
            </p:nvGrpSpPr>
            <p:grpSpPr>
              <a:xfrm>
                <a:off x="406582" y="11695832"/>
                <a:ext cx="17260088" cy="1410595"/>
                <a:chOff x="432139" y="9499588"/>
                <a:chExt cx="17260088" cy="1410595"/>
              </a:xfrm>
            </p:grpSpPr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id="{F06B5E05-3802-4B8F-8513-1253F9BB2497}"/>
                    </a:ext>
                  </a:extLst>
                </p:cNvPr>
                <p:cNvGrpSpPr/>
                <p:nvPr/>
              </p:nvGrpSpPr>
              <p:grpSpPr>
                <a:xfrm>
                  <a:off x="432139" y="9499588"/>
                  <a:ext cx="17260088" cy="1410595"/>
                  <a:chOff x="432139" y="9056568"/>
                  <a:chExt cx="17260088" cy="1410595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D9402CAC-B210-4531-98CC-05C7C28364E8}"/>
                      </a:ext>
                    </a:extLst>
                  </p:cNvPr>
                  <p:cNvSpPr/>
                  <p:nvPr/>
                </p:nvSpPr>
                <p:spPr>
                  <a:xfrm>
                    <a:off x="432139" y="9056568"/>
                    <a:ext cx="17260088" cy="1410595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r>
                      <a:rPr lang="en-US" altLang="zh-CN" sz="2400" b="1" dirty="0"/>
                      <a:t>   Sample sequence quality control</a:t>
                    </a:r>
                    <a:endParaRPr lang="zh-CN" altLang="en-US" sz="2400" b="1" dirty="0"/>
                  </a:p>
                </p:txBody>
              </p:sp>
              <p:grpSp>
                <p:nvGrpSpPr>
                  <p:cNvPr id="725" name="Group 724">
                    <a:extLst>
                      <a:ext uri="{FF2B5EF4-FFF2-40B4-BE49-F238E27FC236}">
                        <a16:creationId xmlns:a16="http://schemas.microsoft.com/office/drawing/2014/main" id="{346F1135-CF32-43F8-B506-EF9B7F5834FC}"/>
                      </a:ext>
                    </a:extLst>
                  </p:cNvPr>
                  <p:cNvGrpSpPr/>
                  <p:nvPr/>
                </p:nvGrpSpPr>
                <p:grpSpPr>
                  <a:xfrm>
                    <a:off x="830678" y="9309081"/>
                    <a:ext cx="14680592" cy="923330"/>
                    <a:chOff x="830678" y="9309081"/>
                    <a:chExt cx="14680592" cy="923330"/>
                  </a:xfrm>
                </p:grpSpPr>
                <p:sp>
                  <p:nvSpPr>
                    <p:cNvPr id="675" name="Rectangle 674">
                      <a:extLst>
                        <a:ext uri="{FF2B5EF4-FFF2-40B4-BE49-F238E27FC236}">
                          <a16:creationId xmlns:a16="http://schemas.microsoft.com/office/drawing/2014/main" id="{E17A0383-D7B4-4FF0-91A3-8AF7C4055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78" y="9625026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2,052 samples</a:t>
                      </a:r>
                      <a:endParaRPr lang="zh-CN" altLang="en-US" sz="2400" b="1" dirty="0"/>
                    </a:p>
                  </p:txBody>
                </p:sp>
                <p:sp>
                  <p:nvSpPr>
                    <p:cNvPr id="676" name="Rectangle 675">
                      <a:extLst>
                        <a:ext uri="{FF2B5EF4-FFF2-40B4-BE49-F238E27FC236}">
                          <a16:creationId xmlns:a16="http://schemas.microsoft.com/office/drawing/2014/main" id="{78030AE1-45A0-4FF0-B127-6C1C74E12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7496" y="9622211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1,986 samples</a:t>
                      </a:r>
                      <a:endParaRPr lang="zh-CN" altLang="en-US" sz="2400" b="1" dirty="0"/>
                    </a:p>
                  </p:txBody>
                </p:sp>
                <p:sp>
                  <p:nvSpPr>
                    <p:cNvPr id="677" name="Rectangle 676">
                      <a:extLst>
                        <a:ext uri="{FF2B5EF4-FFF2-40B4-BE49-F238E27FC236}">
                          <a16:creationId xmlns:a16="http://schemas.microsoft.com/office/drawing/2014/main" id="{A61A9242-9ED3-41E3-8580-FAEBAC1F5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7896" y="9628327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1,919 samples</a:t>
                      </a:r>
                      <a:endParaRPr lang="zh-CN" altLang="en-US" sz="2400" b="1" dirty="0"/>
                    </a:p>
                  </p:txBody>
                </p:sp>
                <p:cxnSp>
                  <p:nvCxnSpPr>
                    <p:cNvPr id="679" name="Straight Arrow Connector 678">
                      <a:extLst>
                        <a:ext uri="{FF2B5EF4-FFF2-40B4-BE49-F238E27FC236}">
                          <a16:creationId xmlns:a16="http://schemas.microsoft.com/office/drawing/2014/main" id="{57DFA97C-161B-4B09-A49E-E6902CF72C00}"/>
                        </a:ext>
                      </a:extLst>
                    </p:cNvPr>
                    <p:cNvCxnSpPr>
                      <a:stCxn id="675" idx="3"/>
                      <a:endCxn id="676" idx="1"/>
                    </p:cNvCxnSpPr>
                    <p:nvPr/>
                  </p:nvCxnSpPr>
                  <p:spPr>
                    <a:xfrm flipV="1">
                      <a:off x="2975052" y="9899880"/>
                      <a:ext cx="1632444" cy="281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Straight Arrow Connector 680">
                      <a:extLst>
                        <a:ext uri="{FF2B5EF4-FFF2-40B4-BE49-F238E27FC236}">
                          <a16:creationId xmlns:a16="http://schemas.microsoft.com/office/drawing/2014/main" id="{B9991DF8-235D-4C7B-A8BE-22D3E25E49F4}"/>
                        </a:ext>
                      </a:extLst>
                    </p:cNvPr>
                    <p:cNvCxnSpPr>
                      <a:stCxn id="676" idx="3"/>
                      <a:endCxn id="677" idx="1"/>
                    </p:cNvCxnSpPr>
                    <p:nvPr/>
                  </p:nvCxnSpPr>
                  <p:spPr>
                    <a:xfrm>
                      <a:off x="6751870" y="9899880"/>
                      <a:ext cx="1456026" cy="611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2" name="TextBox 681">
                      <a:extLst>
                        <a:ext uri="{FF2B5EF4-FFF2-40B4-BE49-F238E27FC236}">
                          <a16:creationId xmlns:a16="http://schemas.microsoft.com/office/drawing/2014/main" id="{A0D10E8C-BC2E-4EEC-BDC5-B94ECDC0B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1312" y="9571596"/>
                      <a:ext cx="169617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dirty="0"/>
                        <a:t>filter history </a:t>
                      </a:r>
                    </a:p>
                    <a:p>
                      <a:pPr algn="ctr"/>
                      <a:r>
                        <a:rPr lang="en-US" altLang="zh-CN" dirty="0"/>
                        <a:t>surgery patients</a:t>
                      </a:r>
                      <a:endParaRPr lang="zh-CN" altLang="en-US" dirty="0"/>
                    </a:p>
                  </p:txBody>
                </p:sp>
                <p:sp>
                  <p:nvSpPr>
                    <p:cNvPr id="683" name="TextBox 682">
                      <a:extLst>
                        <a:ext uri="{FF2B5EF4-FFF2-40B4-BE49-F238E27FC236}">
                          <a16:creationId xmlns:a16="http://schemas.microsoft.com/office/drawing/2014/main" id="{34C64289-90A6-4522-9353-8084E39AFA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1732" y="9571596"/>
                      <a:ext cx="149400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dirty="0"/>
                        <a:t>filter none</a:t>
                      </a:r>
                    </a:p>
                    <a:p>
                      <a:pPr algn="ctr"/>
                      <a:r>
                        <a:rPr lang="en-US" altLang="zh-CN" dirty="0"/>
                        <a:t>stage patients</a:t>
                      </a:r>
                      <a:endParaRPr lang="zh-CN" altLang="en-US" dirty="0"/>
                    </a:p>
                  </p:txBody>
                </p:sp>
                <p:sp>
                  <p:nvSpPr>
                    <p:cNvPr id="684" name="Rectangle 683">
                      <a:extLst>
                        <a:ext uri="{FF2B5EF4-FFF2-40B4-BE49-F238E27FC236}">
                          <a16:creationId xmlns:a16="http://schemas.microsoft.com/office/drawing/2014/main" id="{FDB04745-2A41-4666-9CCA-0EC5014EF9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63289" y="9628658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1,837 samples</a:t>
                      </a:r>
                      <a:endParaRPr lang="zh-CN" altLang="en-US" sz="2400" b="1" dirty="0"/>
                    </a:p>
                  </p:txBody>
                </p:sp>
                <p:cxnSp>
                  <p:nvCxnSpPr>
                    <p:cNvPr id="686" name="Straight Arrow Connector 685">
                      <a:extLst>
                        <a:ext uri="{FF2B5EF4-FFF2-40B4-BE49-F238E27FC236}">
                          <a16:creationId xmlns:a16="http://schemas.microsoft.com/office/drawing/2014/main" id="{69ACCB29-A3AD-4F1E-B58D-1505592C8581}"/>
                        </a:ext>
                      </a:extLst>
                    </p:cNvPr>
                    <p:cNvCxnSpPr>
                      <a:stCxn id="677" idx="3"/>
                      <a:endCxn id="684" idx="1"/>
                    </p:cNvCxnSpPr>
                    <p:nvPr/>
                  </p:nvCxnSpPr>
                  <p:spPr>
                    <a:xfrm>
                      <a:off x="10352270" y="9905996"/>
                      <a:ext cx="1011019" cy="33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8" name="TextBox 687">
                      <a:extLst>
                        <a:ext uri="{FF2B5EF4-FFF2-40B4-BE49-F238E27FC236}">
                          <a16:creationId xmlns:a16="http://schemas.microsoft.com/office/drawing/2014/main" id="{7B4D839D-ADA1-4DAE-8E93-5C4C9F09AE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168928" y="9309081"/>
                      <a:ext cx="2342342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dirty="0"/>
                        <a:t>filter the low-alignment-reads </a:t>
                      </a:r>
                      <a:r>
                        <a:rPr lang="en-US" altLang="zh-CN" dirty="0"/>
                        <a:t>sample (&lt; 1M )</a:t>
                      </a:r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F1028815-E24A-4BD8-AB6E-549CEE505232}"/>
                    </a:ext>
                  </a:extLst>
                </p:cNvPr>
                <p:cNvSpPr/>
                <p:nvPr/>
              </p:nvSpPr>
              <p:spPr>
                <a:xfrm>
                  <a:off x="15172534" y="10063663"/>
                  <a:ext cx="2144374" cy="555337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/>
                    <a:t>1,836 samples</a:t>
                  </a:r>
                  <a:endParaRPr lang="zh-CN" altLang="en-US" sz="2400" b="1" dirty="0"/>
                </a:p>
              </p:txBody>
            </p:sp>
            <p:sp>
              <p:nvSpPr>
                <p:cNvPr id="563" name="TextBox 562">
                  <a:extLst>
                    <a:ext uri="{FF2B5EF4-FFF2-40B4-BE49-F238E27FC236}">
                      <a16:creationId xmlns:a16="http://schemas.microsoft.com/office/drawing/2014/main" id="{11C51459-38B4-43A2-95CA-A0174C2BAEF5}"/>
                    </a:ext>
                  </a:extLst>
                </p:cNvPr>
                <p:cNvSpPr txBox="1"/>
                <p:nvPr/>
              </p:nvSpPr>
              <p:spPr>
                <a:xfrm>
                  <a:off x="10213510" y="10037084"/>
                  <a:ext cx="11950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PCR free</a:t>
                  </a:r>
                  <a:endParaRPr lang="zh-CN" altLang="en-US" dirty="0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7EDB0D76-0DDA-4DB4-84E8-08BF235A3571}"/>
                  </a:ext>
                </a:extLst>
              </p:cNvPr>
              <p:cNvGrpSpPr/>
              <p:nvPr/>
            </p:nvGrpSpPr>
            <p:grpSpPr>
              <a:xfrm>
                <a:off x="406582" y="13471000"/>
                <a:ext cx="17260088" cy="1609407"/>
                <a:chOff x="432139" y="10462139"/>
                <a:chExt cx="17260088" cy="1609407"/>
              </a:xfrm>
            </p:grpSpPr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6681149C-5E03-49B6-8D0F-BAE93B1A079B}"/>
                    </a:ext>
                  </a:extLst>
                </p:cNvPr>
                <p:cNvSpPr/>
                <p:nvPr/>
              </p:nvSpPr>
              <p:spPr>
                <a:xfrm>
                  <a:off x="432139" y="10462139"/>
                  <a:ext cx="17260088" cy="160940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sz="2400" b="1" dirty="0"/>
                    <a:t>  Suspected contamination samples filtering</a:t>
                  </a:r>
                  <a:endParaRPr lang="zh-CN" altLang="en-US" sz="2400" b="1" dirty="0"/>
                </a:p>
              </p:txBody>
            </p:sp>
            <p:grpSp>
              <p:nvGrpSpPr>
                <p:cNvPr id="726" name="Group 725">
                  <a:extLst>
                    <a:ext uri="{FF2B5EF4-FFF2-40B4-BE49-F238E27FC236}">
                      <a16:creationId xmlns:a16="http://schemas.microsoft.com/office/drawing/2014/main" id="{618728B8-019C-4590-A1A0-2DF89F8E3117}"/>
                    </a:ext>
                  </a:extLst>
                </p:cNvPr>
                <p:cNvGrpSpPr/>
                <p:nvPr/>
              </p:nvGrpSpPr>
              <p:grpSpPr>
                <a:xfrm>
                  <a:off x="837260" y="10795732"/>
                  <a:ext cx="16765751" cy="1203304"/>
                  <a:chOff x="837260" y="10795732"/>
                  <a:chExt cx="16765751" cy="1203304"/>
                </a:xfrm>
              </p:grpSpPr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F5924416-3162-4FB2-B260-BED639FF402C}"/>
                      </a:ext>
                    </a:extLst>
                  </p:cNvPr>
                  <p:cNvSpPr/>
                  <p:nvPr/>
                </p:nvSpPr>
                <p:spPr>
                  <a:xfrm>
                    <a:off x="13548809" y="11134053"/>
                    <a:ext cx="2144374" cy="555337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1,817 samples</a:t>
                    </a:r>
                    <a:endParaRPr lang="zh-CN" altLang="en-US" sz="2400" b="1" dirty="0"/>
                  </a:p>
                </p:txBody>
              </p:sp>
              <p:sp>
                <p:nvSpPr>
                  <p:cNvPr id="693" name="TextBox 692">
                    <a:extLst>
                      <a:ext uri="{FF2B5EF4-FFF2-40B4-BE49-F238E27FC236}">
                        <a16:creationId xmlns:a16="http://schemas.microsoft.com/office/drawing/2014/main" id="{7B1A3CFD-1373-4B25-885B-A8C05329E0C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94030" y="10795732"/>
                    <a:ext cx="1808981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the </a:t>
                    </a:r>
                  </a:p>
                  <a:p>
                    <a:pPr algn="ctr"/>
                    <a:r>
                      <a:rPr lang="en-US" altLang="zh-CN" dirty="0"/>
                      <a:t>low-Eukaryota sample (&lt; 0.01% )</a:t>
                    </a:r>
                    <a:endParaRPr lang="zh-CN" altLang="en-US" dirty="0"/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6A748A33-950E-4BC8-A6BE-BF98706BAC01}"/>
                      </a:ext>
                    </a:extLst>
                  </p:cNvPr>
                  <p:cNvSpPr/>
                  <p:nvPr/>
                </p:nvSpPr>
                <p:spPr>
                  <a:xfrm>
                    <a:off x="9265487" y="11135096"/>
                    <a:ext cx="2144374" cy="589305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1,739 samples</a:t>
                    </a:r>
                    <a:endParaRPr lang="zh-CN" altLang="en-US" sz="2400" b="1" dirty="0"/>
                  </a:p>
                </p:txBody>
              </p:sp>
              <p:cxnSp>
                <p:nvCxnSpPr>
                  <p:cNvPr id="697" name="Straight Arrow Connector 696">
                    <a:extLst>
                      <a:ext uri="{FF2B5EF4-FFF2-40B4-BE49-F238E27FC236}">
                        <a16:creationId xmlns:a16="http://schemas.microsoft.com/office/drawing/2014/main" id="{66362740-41DE-4832-B04E-968F7C942F58}"/>
                      </a:ext>
                    </a:extLst>
                  </p:cNvPr>
                  <p:cNvCxnSpPr>
                    <a:stCxn id="689" idx="1"/>
                    <a:endCxn id="695" idx="3"/>
                  </p:cNvCxnSpPr>
                  <p:nvPr/>
                </p:nvCxnSpPr>
                <p:spPr>
                  <a:xfrm flipH="1">
                    <a:off x="11409861" y="11411722"/>
                    <a:ext cx="2138948" cy="180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9" name="TextBox 698">
                    <a:extLst>
                      <a:ext uri="{FF2B5EF4-FFF2-40B4-BE49-F238E27FC236}">
                        <a16:creationId xmlns:a16="http://schemas.microsoft.com/office/drawing/2014/main" id="{9C9366D3-7C16-4919-9C1B-2C37EDB7B74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2132" y="10798292"/>
                    <a:ext cx="1808981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the </a:t>
                    </a:r>
                  </a:p>
                  <a:p>
                    <a:pPr algn="ctr"/>
                    <a:r>
                      <a:rPr lang="en-US" altLang="zh-CN" dirty="0"/>
                      <a:t>high-Eukaryota</a:t>
                    </a:r>
                  </a:p>
                  <a:p>
                    <a:pPr algn="ctr"/>
                    <a:r>
                      <a:rPr lang="en-US" altLang="zh-CN" dirty="0"/>
                      <a:t>sample (&gt; 1% )</a:t>
                    </a:r>
                    <a:endParaRPr lang="zh-CN" altLang="en-US" dirty="0"/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2C4E77CF-90CE-4E52-8B18-0E93E5BB1234}"/>
                      </a:ext>
                    </a:extLst>
                  </p:cNvPr>
                  <p:cNvSpPr/>
                  <p:nvPr/>
                </p:nvSpPr>
                <p:spPr>
                  <a:xfrm>
                    <a:off x="5035317" y="11129757"/>
                    <a:ext cx="2144374" cy="589305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1,670 samples</a:t>
                    </a:r>
                    <a:endParaRPr lang="zh-CN" altLang="en-US" sz="2400" b="1" dirty="0"/>
                  </a:p>
                </p:txBody>
              </p:sp>
              <p:cxnSp>
                <p:nvCxnSpPr>
                  <p:cNvPr id="702" name="Straight Arrow Connector 701">
                    <a:extLst>
                      <a:ext uri="{FF2B5EF4-FFF2-40B4-BE49-F238E27FC236}">
                        <a16:creationId xmlns:a16="http://schemas.microsoft.com/office/drawing/2014/main" id="{54DA24BC-7C93-404B-82E6-E402BA3AC51C}"/>
                      </a:ext>
                    </a:extLst>
                  </p:cNvPr>
                  <p:cNvCxnSpPr>
                    <a:stCxn id="695" idx="1"/>
                    <a:endCxn id="700" idx="3"/>
                  </p:cNvCxnSpPr>
                  <p:nvPr/>
                </p:nvCxnSpPr>
                <p:spPr>
                  <a:xfrm flipH="1" flipV="1">
                    <a:off x="7179691" y="11424410"/>
                    <a:ext cx="2085796" cy="533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3" name="TextBox 702">
                    <a:extLst>
                      <a:ext uri="{FF2B5EF4-FFF2-40B4-BE49-F238E27FC236}">
                        <a16:creationId xmlns:a16="http://schemas.microsoft.com/office/drawing/2014/main" id="{DE315AA6-6D52-4301-9A89-B6FA4FE348A2}"/>
                      </a:ext>
                    </a:extLst>
                  </p:cNvPr>
                  <p:cNvSpPr txBox="1"/>
                  <p:nvPr/>
                </p:nvSpPr>
                <p:spPr>
                  <a:xfrm>
                    <a:off x="7368788" y="10798707"/>
                    <a:ext cx="1808981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suspected of bacteria contamination</a:t>
                    </a:r>
                  </a:p>
                  <a:p>
                    <a:pPr algn="ctr"/>
                    <a:r>
                      <a:rPr lang="en-US" altLang="zh-CN" dirty="0"/>
                      <a:t>(1 species&gt; 50%)</a:t>
                    </a:r>
                    <a:endParaRPr lang="zh-CN" altLang="en-US" dirty="0"/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6F745D15-96D0-4644-AF14-0880357F7E9E}"/>
                      </a:ext>
                    </a:extLst>
                  </p:cNvPr>
                  <p:cNvSpPr/>
                  <p:nvPr/>
                </p:nvSpPr>
                <p:spPr>
                  <a:xfrm>
                    <a:off x="837260" y="11125836"/>
                    <a:ext cx="2144374" cy="589305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1,625 samples</a:t>
                    </a:r>
                    <a:endParaRPr lang="zh-CN" altLang="en-US" sz="2400" b="1" dirty="0"/>
                  </a:p>
                </p:txBody>
              </p:sp>
              <p:sp>
                <p:nvSpPr>
                  <p:cNvPr id="706" name="TextBox 705">
                    <a:extLst>
                      <a:ext uri="{FF2B5EF4-FFF2-40B4-BE49-F238E27FC236}">
                        <a16:creationId xmlns:a16="http://schemas.microsoft.com/office/drawing/2014/main" id="{39BF1373-05A3-4DDA-AD9A-25E59471DB10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848" y="10795732"/>
                    <a:ext cx="1808981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suspected of eukaryotic </a:t>
                    </a:r>
                  </a:p>
                  <a:p>
                    <a:pPr algn="ctr"/>
                    <a:r>
                      <a:rPr lang="en-US" altLang="zh-CN" dirty="0"/>
                      <a:t> contamination</a:t>
                    </a:r>
                  </a:p>
                  <a:p>
                    <a:pPr algn="ctr"/>
                    <a:r>
                      <a:rPr lang="en-US" altLang="zh-CN" dirty="0"/>
                      <a:t>(1 species&gt; 50%)</a:t>
                    </a:r>
                    <a:endParaRPr lang="zh-CN" altLang="en-US" dirty="0"/>
                  </a:p>
                </p:txBody>
              </p:sp>
              <p:cxnSp>
                <p:nvCxnSpPr>
                  <p:cNvPr id="708" name="Straight Arrow Connector 707">
                    <a:extLst>
                      <a:ext uri="{FF2B5EF4-FFF2-40B4-BE49-F238E27FC236}">
                        <a16:creationId xmlns:a16="http://schemas.microsoft.com/office/drawing/2014/main" id="{D9A3827B-9E2C-4492-A876-A6D4062DE2A0}"/>
                      </a:ext>
                    </a:extLst>
                  </p:cNvPr>
                  <p:cNvCxnSpPr>
                    <a:stCxn id="700" idx="1"/>
                    <a:endCxn id="704" idx="3"/>
                  </p:cNvCxnSpPr>
                  <p:nvPr/>
                </p:nvCxnSpPr>
                <p:spPr>
                  <a:xfrm flipH="1" flipV="1">
                    <a:off x="2981634" y="11420489"/>
                    <a:ext cx="2053683" cy="392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8595DF1-00D0-42D8-B646-B07D9482ABF3}"/>
                  </a:ext>
                </a:extLst>
              </p:cNvPr>
              <p:cNvGrpSpPr/>
              <p:nvPr/>
            </p:nvGrpSpPr>
            <p:grpSpPr>
              <a:xfrm>
                <a:off x="406581" y="15451220"/>
                <a:ext cx="5901592" cy="1393958"/>
                <a:chOff x="406581" y="15451220"/>
                <a:chExt cx="5901592" cy="1393958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A368FB65-6081-45A7-A92D-E6E07F002417}"/>
                    </a:ext>
                  </a:extLst>
                </p:cNvPr>
                <p:cNvSpPr/>
                <p:nvPr/>
              </p:nvSpPr>
              <p:spPr>
                <a:xfrm>
                  <a:off x="406581" y="15451220"/>
                  <a:ext cx="5901592" cy="139395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sz="2400" b="1" dirty="0"/>
                    <a:t>  Low-eukaryotic sequencing depth selection</a:t>
                  </a:r>
                  <a:endParaRPr lang="zh-CN" altLang="en-US" sz="2400" b="1" dirty="0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E5741D8B-BB24-4DE2-9445-4605C550EF5B}"/>
                    </a:ext>
                  </a:extLst>
                </p:cNvPr>
                <p:cNvSpPr/>
                <p:nvPr/>
              </p:nvSpPr>
              <p:spPr>
                <a:xfrm>
                  <a:off x="2702458" y="15951498"/>
                  <a:ext cx="2144374" cy="589305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/>
                    <a:t>1,329 samples</a:t>
                  </a:r>
                  <a:endParaRPr lang="zh-CN" altLang="en-US" sz="2400" b="1" dirty="0"/>
                </a:p>
              </p:txBody>
            </p:sp>
            <p:sp>
              <p:nvSpPr>
                <p:cNvPr id="608" name="TextBox 607">
                  <a:extLst>
                    <a:ext uri="{FF2B5EF4-FFF2-40B4-BE49-F238E27FC236}">
                      <a16:creationId xmlns:a16="http://schemas.microsoft.com/office/drawing/2014/main" id="{9F8616BF-F16E-49AB-9145-CC075C82B91C}"/>
                    </a:ext>
                  </a:extLst>
                </p:cNvPr>
                <p:cNvSpPr txBox="1"/>
                <p:nvPr/>
              </p:nvSpPr>
              <p:spPr>
                <a:xfrm>
                  <a:off x="557521" y="15918609"/>
                  <a:ext cx="213742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filter </a:t>
                  </a:r>
                  <a:r>
                    <a:rPr lang="en-US" altLang="zh-CN"/>
                    <a:t>low eukaryotic</a:t>
                  </a:r>
                  <a:endParaRPr lang="en-US" altLang="zh-CN" dirty="0"/>
                </a:p>
                <a:p>
                  <a:pPr algn="ctr"/>
                  <a:r>
                    <a:rPr lang="en-US" altLang="zh-CN" dirty="0"/>
                    <a:t> sequencing depth samples ( &lt; 10k)</a:t>
                  </a:r>
                  <a:endParaRPr lang="zh-CN" altLang="en-US" dirty="0"/>
                </a:p>
              </p:txBody>
            </p:sp>
          </p:grpSp>
        </p:grpSp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555720" y="11026463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sp>
        <p:nvSpPr>
          <p:cNvPr id="1454" name="TextBox 1453">
            <a:extLst>
              <a:ext uri="{FF2B5EF4-FFF2-40B4-BE49-F238E27FC236}">
                <a16:creationId xmlns:a16="http://schemas.microsoft.com/office/drawing/2014/main" id="{E05C2AF9-C4C0-49BE-82B4-D0424A7BD07E}"/>
              </a:ext>
            </a:extLst>
          </p:cNvPr>
          <p:cNvSpPr txBox="1"/>
          <p:nvPr/>
        </p:nvSpPr>
        <p:spPr>
          <a:xfrm>
            <a:off x="555720" y="17652086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8583161" y="15232420"/>
            <a:ext cx="9426835" cy="6400516"/>
            <a:chOff x="8583161" y="15232420"/>
            <a:chExt cx="9426835" cy="6400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359605" cy="6267588"/>
              <a:chOff x="5942092" y="13072125"/>
              <a:chExt cx="9359605" cy="62675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0219" y="13072125"/>
                <a:ext cx="8611478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 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 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2021_JunY_1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2021_JunY_2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79870" y="18680608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8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920843" y="19049890"/>
                <a:ext cx="406621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583161" y="15232420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A52EC1-ADA0-48E8-B3FA-743E389B41CC}"/>
              </a:ext>
            </a:extLst>
          </p:cNvPr>
          <p:cNvSpPr txBox="1"/>
          <p:nvPr/>
        </p:nvSpPr>
        <p:spPr>
          <a:xfrm>
            <a:off x="4064904" y="105243"/>
            <a:ext cx="115218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Raw Metagenome Sequencing Data Profile</a:t>
            </a:r>
            <a:endParaRPr lang="zh-CN" altLang="en-US" sz="5000" b="1" dirty="0"/>
          </a:p>
        </p:txBody>
      </p:sp>
      <p:sp>
        <p:nvSpPr>
          <p:cNvPr id="1456" name="TextBox 1455">
            <a:extLst>
              <a:ext uri="{FF2B5EF4-FFF2-40B4-BE49-F238E27FC236}">
                <a16:creationId xmlns:a16="http://schemas.microsoft.com/office/drawing/2014/main" id="{69578B8E-8EEE-4C4F-9E0D-CDE8724F8149}"/>
              </a:ext>
            </a:extLst>
          </p:cNvPr>
          <p:cNvSpPr txBox="1"/>
          <p:nvPr/>
        </p:nvSpPr>
        <p:spPr>
          <a:xfrm>
            <a:off x="390788" y="22012964"/>
            <a:ext cx="11885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Micro-Eukaryota contains around 0.1% in the gut microbiota, which is consistent with previous research.</a:t>
            </a:r>
          </a:p>
          <a:p>
            <a:r>
              <a:rPr lang="en-US" altLang="zh-CN" dirty="0"/>
              <a:t>With the strict inclusion criteria, even if the sample size would be drastically reduced, the results would be more credible.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A90EE2-77A4-4ACC-8A0D-CACA2D2D717C}"/>
              </a:ext>
            </a:extLst>
          </p:cNvPr>
          <p:cNvGrpSpPr/>
          <p:nvPr/>
        </p:nvGrpSpPr>
        <p:grpSpPr>
          <a:xfrm>
            <a:off x="179004" y="642604"/>
            <a:ext cx="17678123" cy="8470394"/>
            <a:chOff x="179004" y="7084"/>
            <a:chExt cx="17678123" cy="847039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2279FA-4778-4B15-925C-35FB6B95E863}"/>
                </a:ext>
              </a:extLst>
            </p:cNvPr>
            <p:cNvGrpSpPr/>
            <p:nvPr/>
          </p:nvGrpSpPr>
          <p:grpSpPr>
            <a:xfrm>
              <a:off x="179004" y="7084"/>
              <a:ext cx="17678123" cy="8470394"/>
              <a:chOff x="1227032" y="723837"/>
              <a:chExt cx="14034759" cy="6613117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054" r="1054"/>
              <a:stretch/>
            </p:blipFill>
            <p:spPr>
              <a:xfrm>
                <a:off x="5256683" y="723837"/>
                <a:ext cx="10005108" cy="6613117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70DE49D-90C9-40D5-8035-A343971B9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73" b="1673"/>
              <a:stretch/>
            </p:blipFill>
            <p:spPr>
              <a:xfrm>
                <a:off x="1227032" y="727013"/>
                <a:ext cx="4176009" cy="6541099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AB6D2-F2E1-4B99-965C-3F145C19D42B}"/>
                </a:ext>
              </a:extLst>
            </p:cNvPr>
            <p:cNvSpPr txBox="1"/>
            <p:nvPr/>
          </p:nvSpPr>
          <p:spPr>
            <a:xfrm>
              <a:off x="253365" y="16996"/>
              <a:ext cx="343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C6C6DD-30BB-4E14-9066-1DA7AE3D7A3D}"/>
              </a:ext>
            </a:extLst>
          </p:cNvPr>
          <p:cNvGrpSpPr/>
          <p:nvPr/>
        </p:nvGrpSpPr>
        <p:grpSpPr>
          <a:xfrm>
            <a:off x="107324" y="9103094"/>
            <a:ext cx="11592960" cy="12407174"/>
            <a:chOff x="107324" y="8467574"/>
            <a:chExt cx="11592960" cy="124071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7A9D2E-4BE4-4751-84EF-3944CCF3C434}"/>
                </a:ext>
              </a:extLst>
            </p:cNvPr>
            <p:cNvGrpSpPr/>
            <p:nvPr/>
          </p:nvGrpSpPr>
          <p:grpSpPr>
            <a:xfrm>
              <a:off x="107324" y="8818758"/>
              <a:ext cx="11592960" cy="12055990"/>
              <a:chOff x="107324" y="6840642"/>
              <a:chExt cx="11592960" cy="120559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76BBC6-1AA4-4CF0-B2FB-658E6ED07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7324" y="6840642"/>
                <a:ext cx="11592960" cy="1205599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29A4388-B5A0-4333-9844-A3CFAA1F42B1}"/>
                  </a:ext>
                </a:extLst>
              </p:cNvPr>
              <p:cNvGrpSpPr/>
              <p:nvPr/>
            </p:nvGrpSpPr>
            <p:grpSpPr>
              <a:xfrm>
                <a:off x="148100" y="6985695"/>
                <a:ext cx="11523631" cy="8634573"/>
                <a:chOff x="148100" y="6985695"/>
                <a:chExt cx="11523631" cy="8634573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D62A239-F21B-47D2-BF56-A81A626FFC18}"/>
                    </a:ext>
                  </a:extLst>
                </p:cNvPr>
                <p:cNvGrpSpPr/>
                <p:nvPr/>
              </p:nvGrpSpPr>
              <p:grpSpPr>
                <a:xfrm>
                  <a:off x="148100" y="10883998"/>
                  <a:ext cx="11523631" cy="4736270"/>
                  <a:chOff x="148100" y="10883998"/>
                  <a:chExt cx="11523631" cy="4736270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D0BD82A-5F1B-4421-991E-42C1851E00AD}"/>
                      </a:ext>
                    </a:extLst>
                  </p:cNvPr>
                  <p:cNvGrpSpPr/>
                  <p:nvPr/>
                </p:nvGrpSpPr>
                <p:grpSpPr>
                  <a:xfrm>
                    <a:off x="9424316" y="11073981"/>
                    <a:ext cx="2247415" cy="3382340"/>
                    <a:chOff x="9424316" y="11073981"/>
                    <a:chExt cx="2247415" cy="3382340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C5E524F8-E94D-45F4-BA78-77340DB46E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0704" y="11623824"/>
                      <a:ext cx="2111027" cy="2832497"/>
                      <a:chOff x="9560704" y="11623824"/>
                      <a:chExt cx="2111027" cy="2832497"/>
                    </a:xfrm>
                  </p:grpSpPr>
                  <p:sp>
                    <p:nvSpPr>
                      <p:cNvPr id="26314" name="TextBox 26313">
                        <a:extLst>
                          <a:ext uri="{FF2B5EF4-FFF2-40B4-BE49-F238E27FC236}">
                            <a16:creationId xmlns:a16="http://schemas.microsoft.com/office/drawing/2014/main" id="{43188DAC-AF62-4008-BA44-B059AC9AEB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1623824"/>
                        <a:ext cx="1595630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Ascomycota</a:t>
                        </a:r>
                      </a:p>
                    </p:txBody>
                  </p:sp>
                  <p:sp>
                    <p:nvSpPr>
                      <p:cNvPr id="26315" name="TextBox 26314">
                        <a:extLst>
                          <a:ext uri="{FF2B5EF4-FFF2-40B4-BE49-F238E27FC236}">
                            <a16:creationId xmlns:a16="http://schemas.microsoft.com/office/drawing/2014/main" id="{89F65D92-39E8-4AFB-A0DB-06F4EE429B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2215906"/>
                        <a:ext cx="1893532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Basidiomycota</a:t>
                        </a:r>
                      </a:p>
                    </p:txBody>
                  </p:sp>
                  <p:sp>
                    <p:nvSpPr>
                      <p:cNvPr id="26316" name="TextBox 26315">
                        <a:extLst>
                          <a:ext uri="{FF2B5EF4-FFF2-40B4-BE49-F238E27FC236}">
                            <a16:creationId xmlns:a16="http://schemas.microsoft.com/office/drawing/2014/main" id="{66FDAB94-6144-4964-9664-9B401BF07E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3159" y="12818548"/>
                        <a:ext cx="1959254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Mucoromycota</a:t>
                        </a:r>
                      </a:p>
                    </p:txBody>
                  </p:sp>
                  <p:sp>
                    <p:nvSpPr>
                      <p:cNvPr id="26317" name="TextBox 26316">
                        <a:extLst>
                          <a:ext uri="{FF2B5EF4-FFF2-40B4-BE49-F238E27FC236}">
                            <a16:creationId xmlns:a16="http://schemas.microsoft.com/office/drawing/2014/main" id="{EA8DB0F8-97FB-439D-A19F-7A195D8F6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3419448"/>
                        <a:ext cx="1813060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Microsporidia</a:t>
                        </a:r>
                      </a:p>
                    </p:txBody>
                  </p:sp>
                  <p:sp>
                    <p:nvSpPr>
                      <p:cNvPr id="26318" name="TextBox 26317">
                        <a:extLst>
                          <a:ext uri="{FF2B5EF4-FFF2-40B4-BE49-F238E27FC236}">
                            <a16:creationId xmlns:a16="http://schemas.microsoft.com/office/drawing/2014/main" id="{357775F2-618B-441C-99A6-116E8696DC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4025434"/>
                        <a:ext cx="2111027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Chytridiomycota</a:t>
                        </a:r>
                      </a:p>
                    </p:txBody>
                  </p:sp>
                </p:grpSp>
                <p:sp>
                  <p:nvSpPr>
                    <p:cNvPr id="26320" name="TextBox 26319">
                      <a:extLst>
                        <a:ext uri="{FF2B5EF4-FFF2-40B4-BE49-F238E27FC236}">
                          <a16:creationId xmlns:a16="http://schemas.microsoft.com/office/drawing/2014/main" id="{6EF1E426-1238-4949-9F36-71085CAF4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24316" y="11073981"/>
                      <a:ext cx="205684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/>
                        <a:t>CORE PHYLUM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6153D1D8-9F0C-4E6F-8948-133E799B8E36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10883998"/>
                    <a:ext cx="10993389" cy="4736270"/>
                    <a:chOff x="148100" y="10883998"/>
                    <a:chExt cx="10993389" cy="473627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F88213DB-AFF0-4971-A445-5B9AAD60D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1151435"/>
                      <a:ext cx="10993389" cy="4468833"/>
                      <a:chOff x="148100" y="11151435"/>
                      <a:chExt cx="10993389" cy="4468833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CF204C5C-4B3E-4F26-9FC9-C9C5866C31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8100" y="11151435"/>
                        <a:ext cx="9026743" cy="407837"/>
                        <a:chOff x="148100" y="11151435"/>
                        <a:chExt cx="9026743" cy="407837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118FA962-0E34-4BFB-B2C4-45AD13BFD6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48100" y="11151435"/>
                          <a:ext cx="1926636" cy="400381"/>
                          <a:chOff x="148100" y="11151435"/>
                          <a:chExt cx="1926636" cy="400381"/>
                        </a:xfrm>
                      </p:grpSpPr>
                      <p:sp>
                        <p:nvSpPr>
                          <p:cNvPr id="18231" name="TextBox 18230">
                            <a:extLst>
                              <a:ext uri="{FF2B5EF4-FFF2-40B4-BE49-F238E27FC236}">
                                <a16:creationId xmlns:a16="http://schemas.microsoft.com/office/drawing/2014/main" id="{9E00D344-6306-4EA9-B16B-C5F6C8E7749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8100" y="11151435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291" name="TextBox 26290">
                            <a:extLst>
                              <a:ext uri="{FF2B5EF4-FFF2-40B4-BE49-F238E27FC236}">
                                <a16:creationId xmlns:a16="http://schemas.microsoft.com/office/drawing/2014/main" id="{28226C9F-44C9-4890-8B04-45CBDBC050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75148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292" name="Group 26291">
                          <a:extLst>
                            <a:ext uri="{FF2B5EF4-FFF2-40B4-BE49-F238E27FC236}">
                              <a16:creationId xmlns:a16="http://schemas.microsoft.com/office/drawing/2014/main" id="{0EA81C41-D8A9-418A-8C66-BBC54DAD24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83359" y="11159162"/>
                          <a:ext cx="1615285" cy="400110"/>
                          <a:chOff x="136160" y="11151706"/>
                          <a:chExt cx="1615285" cy="400110"/>
                        </a:xfrm>
                      </p:grpSpPr>
                      <p:sp>
                        <p:nvSpPr>
                          <p:cNvPr id="26293" name="TextBox 26292">
                            <a:extLst>
                              <a:ext uri="{FF2B5EF4-FFF2-40B4-BE49-F238E27FC236}">
                                <a16:creationId xmlns:a16="http://schemas.microsoft.com/office/drawing/2014/main" id="{AEE27F74-3D9D-442B-84AB-7DA2CACB70C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6160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294" name="TextBox 26293">
                            <a:extLst>
                              <a:ext uri="{FF2B5EF4-FFF2-40B4-BE49-F238E27FC236}">
                                <a16:creationId xmlns:a16="http://schemas.microsoft.com/office/drawing/2014/main" id="{A4CFBDC6-BA46-4E34-B4A1-EE12290852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51857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295" name="Group 26294">
                          <a:extLst>
                            <a:ext uri="{FF2B5EF4-FFF2-40B4-BE49-F238E27FC236}">
                              <a16:creationId xmlns:a16="http://schemas.microsoft.com/office/drawing/2014/main" id="{2D357116-EFB9-4684-84E8-D0EDFA8844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0717" y="11159162"/>
                          <a:ext cx="1514843" cy="400110"/>
                          <a:chOff x="202518" y="11151235"/>
                          <a:chExt cx="1514843" cy="400110"/>
                        </a:xfrm>
                      </p:grpSpPr>
                      <p:sp>
                        <p:nvSpPr>
                          <p:cNvPr id="26296" name="TextBox 26295">
                            <a:extLst>
                              <a:ext uri="{FF2B5EF4-FFF2-40B4-BE49-F238E27FC236}">
                                <a16:creationId xmlns:a16="http://schemas.microsoft.com/office/drawing/2014/main" id="{2C82FA4A-9D74-4322-86D1-C8853918B1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02518" y="11187915"/>
                            <a:ext cx="815030" cy="33855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zh-CN" sz="16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297" name="TextBox 26296">
                            <a:extLst>
                              <a:ext uri="{FF2B5EF4-FFF2-40B4-BE49-F238E27FC236}">
                                <a16:creationId xmlns:a16="http://schemas.microsoft.com/office/drawing/2014/main" id="{BC6AE126-CB40-4381-BDD8-F1D2033A97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17773" y="11151235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298" name="Group 26297">
                          <a:extLst>
                            <a:ext uri="{FF2B5EF4-FFF2-40B4-BE49-F238E27FC236}">
                              <a16:creationId xmlns:a16="http://schemas.microsoft.com/office/drawing/2014/main" id="{864C5F93-C163-4251-A08E-40081EAA64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71626" y="11151706"/>
                          <a:ext cx="1202644" cy="400110"/>
                          <a:chOff x="376055" y="11151706"/>
                          <a:chExt cx="1202644" cy="400110"/>
                        </a:xfrm>
                      </p:grpSpPr>
                      <p:sp>
                        <p:nvSpPr>
                          <p:cNvPr id="26299" name="TextBox 26298">
                            <a:extLst>
                              <a:ext uri="{FF2B5EF4-FFF2-40B4-BE49-F238E27FC236}">
                                <a16:creationId xmlns:a16="http://schemas.microsoft.com/office/drawing/2014/main" id="{8D9A1019-B586-4D14-8907-E0B618CA5D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6055" y="11228378"/>
                            <a:ext cx="580608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000" b="1" dirty="0"/>
                              <a:t>Control</a:t>
                            </a:r>
                            <a:endParaRPr lang="zh-CN" altLang="en-US" sz="1000" b="1" dirty="0"/>
                          </a:p>
                        </p:txBody>
                      </p:sp>
                      <p:sp>
                        <p:nvSpPr>
                          <p:cNvPr id="26300" name="TextBox 26299">
                            <a:extLst>
                              <a:ext uri="{FF2B5EF4-FFF2-40B4-BE49-F238E27FC236}">
                                <a16:creationId xmlns:a16="http://schemas.microsoft.com/office/drawing/2014/main" id="{AED32562-A5B3-4B89-8E64-5E7F5E5D93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111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301" name="Group 26300">
                          <a:extLst>
                            <a:ext uri="{FF2B5EF4-FFF2-40B4-BE49-F238E27FC236}">
                              <a16:creationId xmlns:a16="http://schemas.microsoft.com/office/drawing/2014/main" id="{1585C41C-9637-4B6D-A9E6-CBE5294FD96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80644" y="11151435"/>
                          <a:ext cx="1494199" cy="400110"/>
                          <a:chOff x="144073" y="11151706"/>
                          <a:chExt cx="1494199" cy="400110"/>
                        </a:xfrm>
                      </p:grpSpPr>
                      <p:sp>
                        <p:nvSpPr>
                          <p:cNvPr id="26302" name="TextBox 26301">
                            <a:extLst>
                              <a:ext uri="{FF2B5EF4-FFF2-40B4-BE49-F238E27FC236}">
                                <a16:creationId xmlns:a16="http://schemas.microsoft.com/office/drawing/2014/main" id="{44901B34-BAD2-43EA-BEC3-8EBE0DC1718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4073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03" name="TextBox 26302">
                            <a:extLst>
                              <a:ext uri="{FF2B5EF4-FFF2-40B4-BE49-F238E27FC236}">
                                <a16:creationId xmlns:a16="http://schemas.microsoft.com/office/drawing/2014/main" id="{1F499D75-B9CC-4D9F-A1F7-5184936ABC4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204692" y="11213261"/>
                            <a:ext cx="433580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200" b="1" dirty="0"/>
                              <a:t>CRC</a:t>
                            </a:r>
                            <a:endParaRPr lang="zh-CN" altLang="en-US" sz="1200" b="1" dirty="0"/>
                          </a:p>
                        </p:txBody>
                      </p:sp>
                    </p:grpSp>
                  </p:grpSp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C77A1016-5CC3-4E4E-8561-A48A948B27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3678" y="15220158"/>
                        <a:ext cx="9967811" cy="400110"/>
                        <a:chOff x="1173678" y="15220158"/>
                        <a:chExt cx="9967811" cy="400110"/>
                      </a:xfrm>
                    </p:grpSpPr>
                    <p:grpSp>
                      <p:nvGrpSpPr>
                        <p:cNvPr id="26304" name="Group 26303">
                          <a:extLst>
                            <a:ext uri="{FF2B5EF4-FFF2-40B4-BE49-F238E27FC236}">
                              <a16:creationId xmlns:a16="http://schemas.microsoft.com/office/drawing/2014/main" id="{1E8C8F30-AF94-4BF9-A668-68FCA75441A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16448" y="15220158"/>
                          <a:ext cx="1810916" cy="400110"/>
                          <a:chOff x="144073" y="11151706"/>
                          <a:chExt cx="1810916" cy="400110"/>
                        </a:xfrm>
                      </p:grpSpPr>
                      <p:sp>
                        <p:nvSpPr>
                          <p:cNvPr id="26305" name="TextBox 26304">
                            <a:extLst>
                              <a:ext uri="{FF2B5EF4-FFF2-40B4-BE49-F238E27FC236}">
                                <a16:creationId xmlns:a16="http://schemas.microsoft.com/office/drawing/2014/main" id="{85A7A5EE-BAAD-40EC-B56C-4A79315638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4073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06" name="TextBox 26305">
                            <a:extLst>
                              <a:ext uri="{FF2B5EF4-FFF2-40B4-BE49-F238E27FC236}">
                                <a16:creationId xmlns:a16="http://schemas.microsoft.com/office/drawing/2014/main" id="{8C35DB9B-8A25-4E2F-BF7D-99AED933165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55401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307" name="Group 26306">
                          <a:extLst>
                            <a:ext uri="{FF2B5EF4-FFF2-40B4-BE49-F238E27FC236}">
                              <a16:creationId xmlns:a16="http://schemas.microsoft.com/office/drawing/2014/main" id="{169B3560-F70B-4EB7-B2F2-CCE59CC19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88428" y="15220158"/>
                          <a:ext cx="2453061" cy="400110"/>
                          <a:chOff x="144073" y="11151706"/>
                          <a:chExt cx="2453061" cy="400110"/>
                        </a:xfrm>
                      </p:grpSpPr>
                      <p:sp>
                        <p:nvSpPr>
                          <p:cNvPr id="26308" name="TextBox 26307">
                            <a:extLst>
                              <a:ext uri="{FF2B5EF4-FFF2-40B4-BE49-F238E27FC236}">
                                <a16:creationId xmlns:a16="http://schemas.microsoft.com/office/drawing/2014/main" id="{31E955DD-8756-407D-94AD-1B42E7978C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4073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09" name="TextBox 26308">
                            <a:extLst>
                              <a:ext uri="{FF2B5EF4-FFF2-40B4-BE49-F238E27FC236}">
                                <a16:creationId xmlns:a16="http://schemas.microsoft.com/office/drawing/2014/main" id="{971DB42E-C35C-4A19-85B3-1755945905B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997546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310" name="Group 26309">
                          <a:extLst>
                            <a:ext uri="{FF2B5EF4-FFF2-40B4-BE49-F238E27FC236}">
                              <a16:creationId xmlns:a16="http://schemas.microsoft.com/office/drawing/2014/main" id="{DE17EEBF-8562-4EA6-8BB4-4A66B1FA45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73678" y="15220158"/>
                          <a:ext cx="3443904" cy="400110"/>
                          <a:chOff x="-846770" y="11151706"/>
                          <a:chExt cx="3443904" cy="400110"/>
                        </a:xfrm>
                      </p:grpSpPr>
                      <p:sp>
                        <p:nvSpPr>
                          <p:cNvPr id="26311" name="TextBox 26310">
                            <a:extLst>
                              <a:ext uri="{FF2B5EF4-FFF2-40B4-BE49-F238E27FC236}">
                                <a16:creationId xmlns:a16="http://schemas.microsoft.com/office/drawing/2014/main" id="{CC67729B-3F13-4224-8CCE-04A0A1143EE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846770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12" name="TextBox 26311">
                            <a:extLst>
                              <a:ext uri="{FF2B5EF4-FFF2-40B4-BE49-F238E27FC236}">
                                <a16:creationId xmlns:a16="http://schemas.microsoft.com/office/drawing/2014/main" id="{DCAB7CDA-84BE-42FB-A04D-98EACD0CF7B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997546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3353AD4E-D1AD-47F0-BD8F-412897E097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7436" y="10883998"/>
                      <a:ext cx="10127847" cy="4339955"/>
                      <a:chOff x="517436" y="10883998"/>
                      <a:chExt cx="10127847" cy="4339955"/>
                    </a:xfrm>
                  </p:grpSpPr>
                  <p:grpSp>
                    <p:nvGrpSpPr>
                      <p:cNvPr id="16" name="Group 15">
                        <a:extLst>
                          <a:ext uri="{FF2B5EF4-FFF2-40B4-BE49-F238E27FC236}">
                            <a16:creationId xmlns:a16="http://schemas.microsoft.com/office/drawing/2014/main" id="{29D5E867-7605-446B-82E8-530A8A2C97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7436" y="10883998"/>
                        <a:ext cx="8625018" cy="307778"/>
                        <a:chOff x="517436" y="10883998"/>
                        <a:chExt cx="8625018" cy="307778"/>
                      </a:xfrm>
                    </p:grpSpPr>
                    <p:sp>
                      <p:nvSpPr>
                        <p:cNvPr id="26321" name="TextBox 26320">
                          <a:extLst>
                            <a:ext uri="{FF2B5EF4-FFF2-40B4-BE49-F238E27FC236}">
                              <a16:creationId xmlns:a16="http://schemas.microsoft.com/office/drawing/2014/main" id="{E8EA4D02-8EA2-411F-8CB2-7F0AAA3D1D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7436" y="10883999"/>
                          <a:ext cx="1528495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2014_ZellerG (EU)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2" name="TextBox 26321">
                          <a:extLst>
                            <a:ext uri="{FF2B5EF4-FFF2-40B4-BE49-F238E27FC236}">
                              <a16:creationId xmlns:a16="http://schemas.microsoft.com/office/drawing/2014/main" id="{4FB7CCBD-4A51-435E-843C-A134401FD7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9284" y="10883999"/>
                          <a:ext cx="148207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2015_FengQ (OC)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3" name="TextBox 26322">
                          <a:extLst>
                            <a:ext uri="{FF2B5EF4-FFF2-40B4-BE49-F238E27FC236}">
                              <a16:creationId xmlns:a16="http://schemas.microsoft.com/office/drawing/2014/main" id="{7A07DF19-5A4F-4F0C-934E-F600175A3F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09529" y="10883998"/>
                          <a:ext cx="1874167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2016_VogtmannE (NA)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4" name="TextBox 26323">
                          <a:extLst>
                            <a:ext uri="{FF2B5EF4-FFF2-40B4-BE49-F238E27FC236}">
                              <a16:creationId xmlns:a16="http://schemas.microsoft.com/office/drawing/2014/main" id="{C4856C00-E966-42F4-8B8D-DFA379E672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4415" y="10883998"/>
                          <a:ext cx="1423788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2019_Thom (EU)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5" name="TextBox 26324">
                          <a:extLst>
                            <a:ext uri="{FF2B5EF4-FFF2-40B4-BE49-F238E27FC236}">
                              <a16:creationId xmlns:a16="http://schemas.microsoft.com/office/drawing/2014/main" id="{A9691558-2AAD-414F-89AE-ABA4B286A3F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82412" y="10883998"/>
                          <a:ext cx="156004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2019_WirbelJ (EU)</a:t>
                          </a:r>
                          <a:endParaRPr lang="zh-CN" altLang="en-US" sz="1400" b="1" dirty="0"/>
                        </a:p>
                      </p:txBody>
                    </p:sp>
                  </p:grpSp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1A049336-5266-40C2-9330-572DDEA271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11955" y="14909848"/>
                        <a:ext cx="8333328" cy="314105"/>
                        <a:chOff x="2311955" y="14909848"/>
                        <a:chExt cx="8333328" cy="314105"/>
                      </a:xfrm>
                    </p:grpSpPr>
                    <p:sp>
                      <p:nvSpPr>
                        <p:cNvPr id="26326" name="TextBox 26325">
                          <a:extLst>
                            <a:ext uri="{FF2B5EF4-FFF2-40B4-BE49-F238E27FC236}">
                              <a16:creationId xmlns:a16="http://schemas.microsoft.com/office/drawing/2014/main" id="{99457B44-5F08-4B19-BA22-322A610C9E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1955" y="14916175"/>
                          <a:ext cx="155581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2019_Yachida (AS)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7" name="TextBox 26326">
                          <a:extLst>
                            <a:ext uri="{FF2B5EF4-FFF2-40B4-BE49-F238E27FC236}">
                              <a16:creationId xmlns:a16="http://schemas.microsoft.com/office/drawing/2014/main" id="{357AA7AD-A30B-49DC-B9BD-80CCAA0F4A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23357" y="14916176"/>
                          <a:ext cx="151195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2021_JunY_1 (AS)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8" name="TextBox 26327">
                          <a:extLst>
                            <a:ext uri="{FF2B5EF4-FFF2-40B4-BE49-F238E27FC236}">
                              <a16:creationId xmlns:a16="http://schemas.microsoft.com/office/drawing/2014/main" id="{0F4225C0-FD0D-4936-93C3-8B885C068F8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33331" y="14909848"/>
                          <a:ext cx="151195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2021_JunY_2 (AS)</a:t>
                          </a:r>
                          <a:endParaRPr lang="zh-CN" altLang="en-US" sz="1400" b="1" dirty="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B2000AF-7248-467C-86FF-E1161A8B2FF0}"/>
                    </a:ext>
                  </a:extLst>
                </p:cNvPr>
                <p:cNvGrpSpPr/>
                <p:nvPr/>
              </p:nvGrpSpPr>
              <p:grpSpPr>
                <a:xfrm>
                  <a:off x="2479704" y="6985695"/>
                  <a:ext cx="6844316" cy="461665"/>
                  <a:chOff x="2479704" y="6985695"/>
                  <a:chExt cx="6844316" cy="461665"/>
                </a:xfrm>
              </p:grpSpPr>
              <p:sp>
                <p:nvSpPr>
                  <p:cNvPr id="26329" name="TextBox 26328">
                    <a:extLst>
                      <a:ext uri="{FF2B5EF4-FFF2-40B4-BE49-F238E27FC236}">
                        <a16:creationId xmlns:a16="http://schemas.microsoft.com/office/drawing/2014/main" id="{1C4CC6B3-4A37-4B24-AC62-76B7932524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79704" y="6985695"/>
                    <a:ext cx="112857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/>
                      <a:t>Control</a:t>
                    </a:r>
                    <a:endParaRPr lang="zh-CN" altLang="en-US" sz="2400" b="1" dirty="0"/>
                  </a:p>
                </p:txBody>
              </p:sp>
              <p:sp>
                <p:nvSpPr>
                  <p:cNvPr id="26330" name="TextBox 26329">
                    <a:extLst>
                      <a:ext uri="{FF2B5EF4-FFF2-40B4-BE49-F238E27FC236}">
                        <a16:creationId xmlns:a16="http://schemas.microsoft.com/office/drawing/2014/main" id="{01EB6598-7A9E-45E6-8D62-3B947C1E10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41461" y="6985695"/>
                    <a:ext cx="68255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/>
                      <a:t>CRC</a:t>
                    </a:r>
                    <a:endParaRPr lang="zh-CN" altLang="en-US" sz="2400" b="1" dirty="0"/>
                  </a:p>
                </p:txBody>
              </p:sp>
            </p:grp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DBE8C-8A36-4E3A-8C28-D80EF8A8BB2D}"/>
                </a:ext>
              </a:extLst>
            </p:cNvPr>
            <p:cNvSpPr txBox="1"/>
            <p:nvPr/>
          </p:nvSpPr>
          <p:spPr>
            <a:xfrm>
              <a:off x="148100" y="8467574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C5A607-17E6-41D6-961D-797E74E670ED}"/>
              </a:ext>
            </a:extLst>
          </p:cNvPr>
          <p:cNvGrpSpPr/>
          <p:nvPr/>
        </p:nvGrpSpPr>
        <p:grpSpPr>
          <a:xfrm>
            <a:off x="11628276" y="9103094"/>
            <a:ext cx="6562919" cy="12697310"/>
            <a:chOff x="11628276" y="8467574"/>
            <a:chExt cx="6562919" cy="126973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753B00-8D63-4E13-A3D8-F06A54B70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8276" y="8850845"/>
              <a:ext cx="6562919" cy="1231403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905FEEE-2D42-4F64-9260-5360DAC03687}"/>
                </a:ext>
              </a:extLst>
            </p:cNvPr>
            <p:cNvSpPr txBox="1"/>
            <p:nvPr/>
          </p:nvSpPr>
          <p:spPr>
            <a:xfrm>
              <a:off x="11636899" y="8467574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A7D0AAE-23F9-4D15-BB8F-D6FC45FD0C6B}"/>
              </a:ext>
            </a:extLst>
          </p:cNvPr>
          <p:cNvSpPr txBox="1"/>
          <p:nvPr/>
        </p:nvSpPr>
        <p:spPr>
          <a:xfrm>
            <a:off x="4064904" y="105243"/>
            <a:ext cx="109527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Alpha Diversity in Micro-eukaryotic level</a:t>
            </a:r>
            <a:endParaRPr lang="zh-CN" altLang="en-US" sz="5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DA0288-C540-4C25-BE32-9BEE113F40AF}"/>
              </a:ext>
            </a:extLst>
          </p:cNvPr>
          <p:cNvSpPr txBox="1"/>
          <p:nvPr/>
        </p:nvSpPr>
        <p:spPr>
          <a:xfrm>
            <a:off x="390788" y="22012964"/>
            <a:ext cx="15441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composition of eukaryotic microorganisms at the phylum level remains consistent overall.</a:t>
            </a:r>
          </a:p>
          <a:p>
            <a:r>
              <a:rPr lang="en-US" altLang="zh-CN" dirty="0"/>
              <a:t>Ascomycota, Basidiomycota, </a:t>
            </a:r>
            <a:r>
              <a:rPr lang="en-US" altLang="zh-CN" dirty="0" err="1"/>
              <a:t>Mucoromycota</a:t>
            </a:r>
            <a:r>
              <a:rPr lang="en-US" altLang="zh-CN" dirty="0"/>
              <a:t>, Microsporidia and </a:t>
            </a:r>
            <a:r>
              <a:rPr lang="en-US" altLang="zh-CN" dirty="0" err="1"/>
              <a:t>Chyttridiomycota</a:t>
            </a:r>
            <a:r>
              <a:rPr lang="en-US" altLang="zh-CN" dirty="0"/>
              <a:t> are the main phylum in gut microbiota.</a:t>
            </a:r>
          </a:p>
          <a:p>
            <a:r>
              <a:rPr lang="en-US" altLang="zh-CN" dirty="0"/>
              <a:t>The cohort has an individual difference, such as , </a:t>
            </a:r>
            <a:r>
              <a:rPr lang="en-US" altLang="zh-CN" dirty="0" err="1"/>
              <a:t>Mucoromycota</a:t>
            </a:r>
            <a:r>
              <a:rPr lang="en-US" altLang="zh-CN" dirty="0"/>
              <a:t> plays higher ratio than other cohorts, Basidiomycota also is higher contribution in our lab datasets.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386E4-1A55-403F-AA4F-C4E0D715E736}"/>
              </a:ext>
            </a:extLst>
          </p:cNvPr>
          <p:cNvSpPr/>
          <p:nvPr/>
        </p:nvSpPr>
        <p:spPr>
          <a:xfrm>
            <a:off x="5980627" y="583669"/>
            <a:ext cx="2983352" cy="3652207"/>
          </a:xfrm>
          <a:prstGeom prst="rect">
            <a:avLst/>
          </a:prstGeom>
          <a:noFill/>
          <a:ln>
            <a:solidFill>
              <a:srgbClr val="E82546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38FFD-DBF8-492C-9A53-704850DC7D1B}"/>
              </a:ext>
            </a:extLst>
          </p:cNvPr>
          <p:cNvGrpSpPr/>
          <p:nvPr/>
        </p:nvGrpSpPr>
        <p:grpSpPr>
          <a:xfrm>
            <a:off x="17494" y="1022305"/>
            <a:ext cx="18299700" cy="17562491"/>
            <a:chOff x="17494" y="691646"/>
            <a:chExt cx="18299700" cy="1756249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EA68A7-AA64-4D3C-AE8A-012E7024735E}"/>
                </a:ext>
              </a:extLst>
            </p:cNvPr>
            <p:cNvGrpSpPr/>
            <p:nvPr/>
          </p:nvGrpSpPr>
          <p:grpSpPr>
            <a:xfrm>
              <a:off x="17494" y="9996994"/>
              <a:ext cx="18253012" cy="8257143"/>
              <a:chOff x="0" y="7519368"/>
              <a:chExt cx="18253012" cy="8257143"/>
            </a:xfrm>
          </p:grpSpPr>
          <p:pic>
            <p:nvPicPr>
              <p:cNvPr id="26" name="Picture 25" descr="Chart&#10;&#10;Description automatically generated">
                <a:extLst>
                  <a:ext uri="{FF2B5EF4-FFF2-40B4-BE49-F238E27FC236}">
                    <a16:creationId xmlns:a16="http://schemas.microsoft.com/office/drawing/2014/main" id="{20ACA805-BE49-45AE-88FD-52A017575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4916" y="7519368"/>
                <a:ext cx="16838096" cy="8257143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BA66AF9-7A41-4B2B-8E6C-9DE856FB6D48}"/>
                  </a:ext>
                </a:extLst>
              </p:cNvPr>
              <p:cNvGrpSpPr/>
              <p:nvPr/>
            </p:nvGrpSpPr>
            <p:grpSpPr>
              <a:xfrm>
                <a:off x="0" y="7719420"/>
                <a:ext cx="1589794" cy="7815778"/>
                <a:chOff x="0" y="7719420"/>
                <a:chExt cx="1589794" cy="781577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976006F-75B2-49B0-8565-5631E551B25A}"/>
                    </a:ext>
                  </a:extLst>
                </p:cNvPr>
                <p:cNvSpPr txBox="1"/>
                <p:nvPr/>
              </p:nvSpPr>
              <p:spPr>
                <a:xfrm>
                  <a:off x="34988" y="7719420"/>
                  <a:ext cx="152849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2014_ZellerG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4DCE0BA-8C72-4A85-B063-0A148B95D7A3}"/>
                    </a:ext>
                  </a:extLst>
                </p:cNvPr>
                <p:cNvSpPr txBox="1"/>
                <p:nvPr/>
              </p:nvSpPr>
              <p:spPr>
                <a:xfrm>
                  <a:off x="205441" y="8774435"/>
                  <a:ext cx="117891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2015_FengQ</a:t>
                  </a:r>
                </a:p>
                <a:p>
                  <a:pPr algn="ctr"/>
                  <a:r>
                    <a:rPr lang="en-US" altLang="zh-CN" sz="1500" b="1" dirty="0"/>
                    <a:t>(OC)</a:t>
                  </a:r>
                  <a:endParaRPr lang="zh-CN" altLang="en-US" sz="1500" b="1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38F3ED-1C93-40B1-9353-72F4C606E0BC}"/>
                    </a:ext>
                  </a:extLst>
                </p:cNvPr>
                <p:cNvSpPr txBox="1"/>
                <p:nvPr/>
              </p:nvSpPr>
              <p:spPr>
                <a:xfrm>
                  <a:off x="0" y="9780513"/>
                  <a:ext cx="158979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2016_VogtmannE</a:t>
                  </a:r>
                </a:p>
                <a:p>
                  <a:pPr algn="ctr"/>
                  <a:r>
                    <a:rPr lang="en-US" altLang="zh-CN" sz="1500" b="1" dirty="0"/>
                    <a:t>(NA)</a:t>
                  </a:r>
                  <a:endParaRPr lang="zh-CN" altLang="en-US" sz="1500" b="1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E4202D-5E52-4C4E-9952-0B78144CA45F}"/>
                    </a:ext>
                  </a:extLst>
                </p:cNvPr>
                <p:cNvSpPr txBox="1"/>
                <p:nvPr/>
              </p:nvSpPr>
              <p:spPr>
                <a:xfrm>
                  <a:off x="277103" y="10825781"/>
                  <a:ext cx="113043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2019_Thom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E4E75E-9AEF-4243-A514-540DCC86ABE9}"/>
                    </a:ext>
                  </a:extLst>
                </p:cNvPr>
                <p:cNvSpPr txBox="1"/>
                <p:nvPr/>
              </p:nvSpPr>
              <p:spPr>
                <a:xfrm>
                  <a:off x="188136" y="11776164"/>
                  <a:ext cx="12715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2019_WirbelJ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5B842B-FF98-45E4-A574-0C426AD403EB}"/>
                    </a:ext>
                  </a:extLst>
                </p:cNvPr>
                <p:cNvSpPr txBox="1"/>
                <p:nvPr/>
              </p:nvSpPr>
              <p:spPr>
                <a:xfrm>
                  <a:off x="155299" y="12891718"/>
                  <a:ext cx="127919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2019_Yachida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CA4B738-582E-4567-9D33-838B8A7E054C}"/>
                    </a:ext>
                  </a:extLst>
                </p:cNvPr>
                <p:cNvSpPr txBox="1"/>
                <p:nvPr/>
              </p:nvSpPr>
              <p:spPr>
                <a:xfrm>
                  <a:off x="225005" y="13935638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2021_JunY_1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EFDB879-0EF9-4DC4-92AC-7F3229B602E6}"/>
                    </a:ext>
                  </a:extLst>
                </p:cNvPr>
                <p:cNvSpPr txBox="1"/>
                <p:nvPr/>
              </p:nvSpPr>
              <p:spPr>
                <a:xfrm>
                  <a:off x="225005" y="14981200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2021_JunY_2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6B5618C-1BA9-44E8-ACFC-DA861300EB9D}"/>
                </a:ext>
              </a:extLst>
            </p:cNvPr>
            <p:cNvGrpSpPr/>
            <p:nvPr/>
          </p:nvGrpSpPr>
          <p:grpSpPr>
            <a:xfrm>
              <a:off x="407871" y="691646"/>
              <a:ext cx="17909323" cy="9456014"/>
              <a:chOff x="407871" y="691646"/>
              <a:chExt cx="17909323" cy="945601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927689-08F8-43B5-A83F-3C7C13680947}"/>
                  </a:ext>
                </a:extLst>
              </p:cNvPr>
              <p:cNvGrpSpPr/>
              <p:nvPr/>
            </p:nvGrpSpPr>
            <p:grpSpPr>
              <a:xfrm>
                <a:off x="407871" y="691646"/>
                <a:ext cx="17708079" cy="6575694"/>
                <a:chOff x="143000" y="691646"/>
                <a:chExt cx="17708079" cy="6575694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904C087-F836-49A2-B895-CE7BAB3AE032}"/>
                    </a:ext>
                  </a:extLst>
                </p:cNvPr>
                <p:cNvGrpSpPr/>
                <p:nvPr/>
              </p:nvGrpSpPr>
              <p:grpSpPr>
                <a:xfrm>
                  <a:off x="143000" y="691646"/>
                  <a:ext cx="17708079" cy="6575694"/>
                  <a:chOff x="-145032" y="691646"/>
                  <a:chExt cx="17708079" cy="657569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EA415E81-4ADF-40A5-85AE-AE85105829CA}"/>
                      </a:ext>
                    </a:extLst>
                  </p:cNvPr>
                  <p:cNvGrpSpPr/>
                  <p:nvPr/>
                </p:nvGrpSpPr>
                <p:grpSpPr>
                  <a:xfrm>
                    <a:off x="724952" y="714612"/>
                    <a:ext cx="16838095" cy="6447619"/>
                    <a:chOff x="724952" y="714612"/>
                    <a:chExt cx="16838095" cy="6447619"/>
                  </a:xfrm>
                </p:grpSpPr>
                <p:pic>
                  <p:nvPicPr>
                    <p:cNvPr id="3" name="Picture 2" descr="Chart, histogram&#10;&#10;Description automatically generated">
                      <a:extLst>
                        <a:ext uri="{FF2B5EF4-FFF2-40B4-BE49-F238E27FC236}">
                          <a16:creationId xmlns:a16="http://schemas.microsoft.com/office/drawing/2014/main" id="{63BE43D0-8DEE-4403-B0E3-051A36D5D0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24952" y="714612"/>
                      <a:ext cx="16838095" cy="6447619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9F34DA0E-745B-4D25-8EFC-E229D50E1B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62013" y="5575152"/>
                      <a:ext cx="16526903" cy="0"/>
                    </a:xfrm>
                    <a:prstGeom prst="line">
                      <a:avLst/>
                    </a:prstGeom>
                    <a:ln w="38100">
                      <a:solidFill>
                        <a:srgbClr val="FF0000"/>
                      </a:solidFill>
                      <a:prstDash val="dashDot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86EDC-6E27-4EC9-A6A3-44FBD2FBE50D}"/>
                      </a:ext>
                    </a:extLst>
                  </p:cNvPr>
                  <p:cNvGrpSpPr/>
                  <p:nvPr/>
                </p:nvGrpSpPr>
                <p:grpSpPr>
                  <a:xfrm>
                    <a:off x="-145032" y="691646"/>
                    <a:ext cx="1007046" cy="6575694"/>
                    <a:chOff x="-145032" y="691646"/>
                    <a:chExt cx="1007046" cy="6575694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33713C29-BF85-452E-8741-3C7191BB26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20" y="4891076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2.5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CF4292FF-0F05-4670-8FE7-859DDBA915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2982864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5.0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467A151-2FD3-4D59-BE9C-BBA9EF5073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1074652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7.5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2200A81B-D597-436B-9D35-F64F41C66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3929" y="691646"/>
                      <a:ext cx="7280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17.0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088F703-D538-4D91-AB72-B61617F1FA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032" y="2490424"/>
                      <a:ext cx="584775" cy="1908209"/>
                    </a:xfrm>
                    <a:prstGeom prst="rect">
                      <a:avLst/>
                    </a:prstGeom>
                    <a:noFill/>
                  </p:spPr>
                  <p:txBody>
                    <a:bodyPr vert="vert270" wrap="square">
                      <a:spAutoFit/>
                    </a:bodyPr>
                    <a:lstStyle/>
                    <a:p>
                      <a:pPr algn="ctr"/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- log</a:t>
                      </a:r>
                      <a:r>
                        <a:rPr lang="en-US" altLang="zh-CN" sz="2600" i="1" spc="-5" baseline="-25000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 FDR</a:t>
                      </a:r>
                      <a:endParaRPr lang="zh-CN" altLang="en-US" sz="2600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D715BED-6D79-4AE9-9850-5BDDE830E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6805675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0.0</a:t>
                      </a:r>
                      <a:endParaRPr lang="zh-CN" altLang="en-US" sz="2400" dirty="0"/>
                    </a:p>
                  </p:txBody>
                </p:sp>
              </p:grp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AF6D98-BBF5-48FE-A79D-E8FFA5E54EEE}"/>
                    </a:ext>
                  </a:extLst>
                </p:cNvPr>
                <p:cNvSpPr txBox="1"/>
                <p:nvPr/>
              </p:nvSpPr>
              <p:spPr>
                <a:xfrm>
                  <a:off x="15511761" y="4811808"/>
                  <a:ext cx="2337506" cy="646331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pPr algn="ctr"/>
                  <a:r>
                    <a:rPr lang="en-US" altLang="zh-CN" sz="3600" spc="-5" dirty="0">
                      <a:solidFill>
                        <a:srgbClr val="E82546"/>
                      </a:solidFill>
                      <a:latin typeface="Bahnschrift Condensed" panose="020B0502040204020203" pitchFamily="34" charset="0"/>
                      <a:cs typeface="Arial"/>
                    </a:rPr>
                    <a:t>FDR &lt; 0.01</a:t>
                  </a:r>
                  <a:endParaRPr lang="zh-CN" altLang="en-US" sz="3600" dirty="0">
                    <a:solidFill>
                      <a:srgbClr val="E82546"/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4FC43-F8E5-4899-BD4C-28337E4B9BBE}"/>
                  </a:ext>
                </a:extLst>
              </p:cNvPr>
              <p:cNvSpPr txBox="1"/>
              <p:nvPr/>
            </p:nvSpPr>
            <p:spPr>
              <a:xfrm>
                <a:off x="1403140" y="7173112"/>
                <a:ext cx="16914054" cy="2974548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rambellii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irregularis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Moniliophthora perniciosa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Erysiphe pulchra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Sphaerulina musiva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Phytophthora capsici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Trichophyton mentagrophytes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kawachii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Pneumocystis murina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Debaryomyces hansenii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Trichoderma atroviride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Pseudocercospora 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Cordyceps sp. RAO−2017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clarus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Pichia kudriavzevii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Paracoccidioides brasiliensis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Albugo candida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Lipomyces starkeyi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Naumovozyma dairenensis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Phytopythium vexans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ochraceoroseus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fioriniae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Coniochaeta ligniaria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Leucoagaricus sp. SymC.cos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salicis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[Candida] arabinofermentans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Baudoinia panamericana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Hyaloscypha variabilis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Schizosaccharomyces pombe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Tuber magnatum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Thielaviopsis punctulata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Edhazardia aedis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Choanephora cucurbitarum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Elsinoe australis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Piromyces sp. E2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Mucor circinelloides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Amorphotheca resinae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Colletotrichum tofieldiae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Sporisorium reilianum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Periconia macrospinosa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Blastomyces gilchristii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Cyberlindnera fabianii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Rhizoctonia solani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Spizellomyces punctatus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eumusae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Blumeria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fijiensis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Aureobasidium namibiae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Calocera cornea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Polytolypa hystricis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Rhizopus delemar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Pythium aphanidermatum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Rozella allomycis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Batrachochytrium salamandrivorans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Rhizoclosmatium globosum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Cercospora zeina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steynii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Pezoloma ericae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Cordyceps fumosorosea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Pneumocystis carinii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Phialocephala subalpina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Moniliophthora roreri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Hanseniaspora valbyensis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Syncephalastrum racemosum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Histoplasma capsulatum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Tuber borchii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Phycomyces blakesleeanus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Saitoella complicata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Saccharomyces cerevisiae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udagawae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Candida maltosa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Rhodotorula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Rutstroemia sp. NJR−2017a WRK4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Tolypocladium paradoxum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861328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5" y="18470936"/>
            <a:ext cx="9067546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211671" y="531114"/>
            <a:ext cx="12847195" cy="3757316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929257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8579219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4254240" y="-149484"/>
            <a:ext cx="960628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Micro-eukaryotic features selection</a:t>
            </a:r>
          </a:p>
          <a:p>
            <a:pPr algn="ctr"/>
            <a:r>
              <a:rPr lang="en-US" altLang="zh-CN" sz="3500" b="1" dirty="0"/>
              <a:t>(control vs. CRC)</a:t>
            </a:r>
            <a:endParaRPr lang="zh-CN" altLang="en-US" sz="35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016D39-1424-436D-B4CC-9F5C99944B12}"/>
              </a:ext>
            </a:extLst>
          </p:cNvPr>
          <p:cNvGrpSpPr/>
          <p:nvPr/>
        </p:nvGrpSpPr>
        <p:grpSpPr>
          <a:xfrm>
            <a:off x="257108" y="22035603"/>
            <a:ext cx="17925792" cy="4169841"/>
            <a:chOff x="257108" y="22035603"/>
            <a:chExt cx="17925792" cy="416984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29560A-24FD-485F-925B-6E13B5623B44}"/>
                </a:ext>
              </a:extLst>
            </p:cNvPr>
            <p:cNvSpPr txBox="1"/>
            <p:nvPr/>
          </p:nvSpPr>
          <p:spPr>
            <a:xfrm>
              <a:off x="257108" y="22035603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4F66F9B-A21D-41DD-9078-DC0CA78631FE}"/>
                </a:ext>
              </a:extLst>
            </p:cNvPr>
            <p:cNvGrpSpPr/>
            <p:nvPr/>
          </p:nvGrpSpPr>
          <p:grpSpPr>
            <a:xfrm>
              <a:off x="287016" y="22035603"/>
              <a:ext cx="17895884" cy="4169841"/>
              <a:chOff x="287016" y="22035603"/>
              <a:chExt cx="17895884" cy="41698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F737776-4295-4625-A940-AEDEE8448980}"/>
                  </a:ext>
                </a:extLst>
              </p:cNvPr>
              <p:cNvGrpSpPr/>
              <p:nvPr/>
            </p:nvGrpSpPr>
            <p:grpSpPr>
              <a:xfrm>
                <a:off x="287016" y="22088844"/>
                <a:ext cx="17895884" cy="4116600"/>
                <a:chOff x="287016" y="22088844"/>
                <a:chExt cx="17895884" cy="411660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0D3AC9D-53AC-4A58-8F00-B8FA1D7F07CB}"/>
                    </a:ext>
                  </a:extLst>
                </p:cNvPr>
                <p:cNvGrpSpPr/>
                <p:nvPr/>
              </p:nvGrpSpPr>
              <p:grpSpPr>
                <a:xfrm>
                  <a:off x="287016" y="22605444"/>
                  <a:ext cx="17895884" cy="3600000"/>
                  <a:chOff x="287016" y="22124274"/>
                  <a:chExt cx="17895884" cy="36000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043E1FF-680F-4859-8686-30C92EFD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7016" y="22124274"/>
                    <a:ext cx="9373392" cy="3600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716A1D9-38CA-487B-9A1F-D97C6F3D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809508" y="22124274"/>
                    <a:ext cx="9373392" cy="360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4EDD17-F5A1-4E32-8790-3724C5CC68F2}"/>
                    </a:ext>
                  </a:extLst>
                </p:cNvPr>
                <p:cNvSpPr txBox="1"/>
                <p:nvPr/>
              </p:nvSpPr>
              <p:spPr>
                <a:xfrm>
                  <a:off x="3003769" y="22088844"/>
                  <a:ext cx="342581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rgbClr val="C00000"/>
                      </a:solidFill>
                    </a:rPr>
                    <a:t>Aspergillus rambellii</a:t>
                  </a:r>
                  <a:endParaRPr lang="zh-CN" altLang="en-US" sz="30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71EA6F-0691-4BAC-98D2-C03AFB0EA56F}"/>
                  </a:ext>
                </a:extLst>
              </p:cNvPr>
              <p:cNvSpPr txBox="1"/>
              <p:nvPr/>
            </p:nvSpPr>
            <p:spPr>
              <a:xfrm>
                <a:off x="11696140" y="22035603"/>
                <a:ext cx="34112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chemeClr val="accent1">
                        <a:lumMod val="75000"/>
                      </a:schemeClr>
                    </a:solidFill>
                  </a:rPr>
                  <a:t>Aspergillus kawachii</a:t>
                </a:r>
                <a:endParaRPr lang="zh-CN" altLang="en-US" sz="3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633893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20644"/>
              </p:ext>
            </p:extLst>
          </p:nvPr>
        </p:nvGraphicFramePr>
        <p:xfrm>
          <a:off x="63321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52593"/>
              </p:ext>
            </p:extLst>
          </p:nvPr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D94BA95-62B9-44A8-965F-D33D128D3B9F}"/>
              </a:ext>
            </a:extLst>
          </p:cNvPr>
          <p:cNvGrpSpPr/>
          <p:nvPr/>
        </p:nvGrpSpPr>
        <p:grpSpPr>
          <a:xfrm>
            <a:off x="2476829" y="16916412"/>
            <a:ext cx="15272127" cy="7176377"/>
            <a:chOff x="2476829" y="9992063"/>
            <a:chExt cx="15272127" cy="71763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E26C7-74E7-47EE-9824-B7F684D02C6B}"/>
                </a:ext>
              </a:extLst>
            </p:cNvPr>
            <p:cNvSpPr txBox="1"/>
            <p:nvPr/>
          </p:nvSpPr>
          <p:spPr>
            <a:xfrm>
              <a:off x="6636604" y="9992063"/>
              <a:ext cx="5617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7868C"/>
                  </a:solidFill>
                  <a:latin typeface="Bahnschrift Condensed" panose="020B0502040204020203" pitchFamily="34" charset="0"/>
                </a:rPr>
                <a:t>Eukaryota Interaction in Healthy control</a:t>
              </a:r>
              <a:endParaRPr lang="zh-CN" altLang="en-US" sz="3200" dirty="0">
                <a:solidFill>
                  <a:srgbClr val="57868C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86AFD7-53F1-4DCC-A24A-42A560418145}"/>
                </a:ext>
              </a:extLst>
            </p:cNvPr>
            <p:cNvGrpSpPr/>
            <p:nvPr/>
          </p:nvGrpSpPr>
          <p:grpSpPr>
            <a:xfrm>
              <a:off x="2476829" y="10523017"/>
              <a:ext cx="15272127" cy="6645423"/>
              <a:chOff x="2490321" y="11227780"/>
              <a:chExt cx="15272127" cy="66454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E60DA90-5AA3-4274-A7AC-D6774105845C}"/>
                  </a:ext>
                </a:extLst>
              </p:cNvPr>
              <p:cNvGrpSpPr/>
              <p:nvPr/>
            </p:nvGrpSpPr>
            <p:grpSpPr>
              <a:xfrm>
                <a:off x="2490321" y="11227780"/>
                <a:ext cx="15272127" cy="6440421"/>
                <a:chOff x="2490321" y="11227780"/>
                <a:chExt cx="15272127" cy="6440421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954F879-827C-444A-A679-4B82DAAF3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508018" y="11227780"/>
                  <a:ext cx="6254430" cy="625443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02AA07EA-8684-4E1C-B4C7-71334B26A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90321" y="11227780"/>
                  <a:ext cx="9025064" cy="6440421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104440" y="12473203"/>
                <a:ext cx="4642338" cy="5400000"/>
              </a:xfrm>
              <a:prstGeom prst="rect">
                <a:avLst/>
              </a:prstGeom>
            </p:spPr>
          </p:pic>
        </p:grpSp>
      </p:grp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138871"/>
              </p:ext>
            </p:extLst>
          </p:nvPr>
        </p:nvGraphicFramePr>
        <p:xfrm>
          <a:off x="89267" y="17497181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FF1C43A-F1F9-4558-AC13-9D72A8F7F3DB}"/>
              </a:ext>
            </a:extLst>
          </p:cNvPr>
          <p:cNvGrpSpPr/>
          <p:nvPr/>
        </p:nvGrpSpPr>
        <p:grpSpPr>
          <a:xfrm>
            <a:off x="2477325" y="3702944"/>
            <a:ext cx="15721408" cy="6438512"/>
            <a:chOff x="2477325" y="3702944"/>
            <a:chExt cx="15721408" cy="643851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D3E82B-1D39-4336-B718-1D0EDB7C08E7}"/>
                </a:ext>
              </a:extLst>
            </p:cNvPr>
            <p:cNvGrpSpPr/>
            <p:nvPr/>
          </p:nvGrpSpPr>
          <p:grpSpPr>
            <a:xfrm>
              <a:off x="2477325" y="3702944"/>
              <a:ext cx="15269453" cy="6438512"/>
              <a:chOff x="2492995" y="11227780"/>
              <a:chExt cx="15269453" cy="6438512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2995" y="11229688"/>
                <a:ext cx="9019715" cy="6436604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08018" y="11227780"/>
                <a:ext cx="6254430" cy="6254430"/>
              </a:xfrm>
              <a:prstGeom prst="rect">
                <a:avLst/>
              </a:prstGeom>
            </p:spPr>
          </p:pic>
        </p:grpSp>
        <p:pic>
          <p:nvPicPr>
            <p:cNvPr id="186" name="Picture 185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ADBFA703-3336-4458-9137-697B4A709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17" t="16011" r="38493" b="13102"/>
            <a:stretch/>
          </p:blipFill>
          <p:spPr>
            <a:xfrm>
              <a:off x="13086691" y="5313378"/>
              <a:ext cx="5112042" cy="4717559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763E873-3DEC-493A-BAA1-B11573B9E935}"/>
              </a:ext>
            </a:extLst>
          </p:cNvPr>
          <p:cNvGrpSpPr/>
          <p:nvPr/>
        </p:nvGrpSpPr>
        <p:grpSpPr>
          <a:xfrm>
            <a:off x="2485702" y="10030937"/>
            <a:ext cx="15488152" cy="6957483"/>
            <a:chOff x="2485702" y="10030937"/>
            <a:chExt cx="15488152" cy="6957483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9E5400-EBF1-4558-BEC5-77D054E4ECA4}"/>
                </a:ext>
              </a:extLst>
            </p:cNvPr>
            <p:cNvGrpSpPr/>
            <p:nvPr/>
          </p:nvGrpSpPr>
          <p:grpSpPr>
            <a:xfrm>
              <a:off x="2485702" y="10030937"/>
              <a:ext cx="15288992" cy="6957483"/>
              <a:chOff x="2485702" y="16887120"/>
              <a:chExt cx="15288992" cy="695748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8892F57-5639-4BD7-BAC9-F0AC69D8C43F}"/>
                  </a:ext>
                </a:extLst>
              </p:cNvPr>
              <p:cNvGrpSpPr/>
              <p:nvPr/>
            </p:nvGrpSpPr>
            <p:grpSpPr>
              <a:xfrm>
                <a:off x="2485702" y="17404181"/>
                <a:ext cx="15288992" cy="6440422"/>
                <a:chOff x="2409927" y="11227780"/>
                <a:chExt cx="15288992" cy="6440422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6C940AEA-9494-4AAC-B798-FD071A1F9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444489" y="11227780"/>
                  <a:ext cx="6254430" cy="6254430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7F14408D-4E91-44E5-8E4C-4A05812D8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09927" y="11227780"/>
                  <a:ext cx="9014833" cy="6440422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BB7D73-EE8F-4CA2-B9A3-62855137345B}"/>
                  </a:ext>
                </a:extLst>
              </p:cNvPr>
              <p:cNvSpPr txBox="1"/>
              <p:nvPr/>
            </p:nvSpPr>
            <p:spPr>
              <a:xfrm>
                <a:off x="7243844" y="16887120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</p:grpSp>
        <p:pic>
          <p:nvPicPr>
            <p:cNvPr id="193" name="Picture 192" descr="A picture containing accessory&#10;&#10;Description automatically generated">
              <a:extLst>
                <a:ext uri="{FF2B5EF4-FFF2-40B4-BE49-F238E27FC236}">
                  <a16:creationId xmlns:a16="http://schemas.microsoft.com/office/drawing/2014/main" id="{A6847FDD-A0F8-4E2F-B4DE-24BE49FB7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42" t="9175" r="40699" b="22662"/>
            <a:stretch/>
          </p:blipFill>
          <p:spPr>
            <a:xfrm>
              <a:off x="13635625" y="12395633"/>
              <a:ext cx="4338229" cy="4316988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E528127-AE85-4E14-9171-A38B26488001}"/>
              </a:ext>
            </a:extLst>
          </p:cNvPr>
          <p:cNvGrpSpPr/>
          <p:nvPr/>
        </p:nvGrpSpPr>
        <p:grpSpPr>
          <a:xfrm>
            <a:off x="2475589" y="23801417"/>
            <a:ext cx="11557284" cy="2607133"/>
            <a:chOff x="1403140" y="17240460"/>
            <a:chExt cx="11557284" cy="260713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6499434" y="17456477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1CC84F4-DC56-4ADF-A04C-D8ADBDBABB51}"/>
                </a:ext>
              </a:extLst>
            </p:cNvPr>
            <p:cNvGrpSpPr/>
            <p:nvPr/>
          </p:nvGrpSpPr>
          <p:grpSpPr>
            <a:xfrm>
              <a:off x="1403140" y="17240460"/>
              <a:ext cx="966013" cy="2300852"/>
              <a:chOff x="4501906" y="23901200"/>
              <a:chExt cx="966013" cy="2300852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67F4D72-EC00-4EE5-87EB-64D92E27D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3778949" y="24821117"/>
                <a:ext cx="1899904" cy="453990"/>
              </a:xfrm>
              <a:prstGeom prst="rect">
                <a:avLst/>
              </a:prstGeom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1D7B55-6349-41EC-AA53-98BE51C81A55}"/>
                  </a:ext>
                </a:extLst>
              </p:cNvPr>
              <p:cNvSpPr txBox="1"/>
              <p:nvPr/>
            </p:nvSpPr>
            <p:spPr>
              <a:xfrm rot="16200000">
                <a:off x="4977904" y="2532249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b="1" dirty="0"/>
                  <a:t>0.00</a:t>
                </a:r>
                <a:endParaRPr lang="zh-CN" altLang="en-US" b="1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45C9DF5-D1FC-4A4F-97B0-962267038778}"/>
                  </a:ext>
                </a:extLst>
              </p:cNvPr>
              <p:cNvSpPr txBox="1"/>
              <p:nvPr/>
            </p:nvSpPr>
            <p:spPr>
              <a:xfrm rot="16200000">
                <a:off x="4972435" y="24808108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0.25</a:t>
                </a:r>
                <a:endParaRPr lang="zh-CN" altLang="en-US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9EB9CF7-ED7B-408B-9E08-883F18EEC04F}"/>
                  </a:ext>
                </a:extLst>
              </p:cNvPr>
              <p:cNvSpPr txBox="1"/>
              <p:nvPr/>
            </p:nvSpPr>
            <p:spPr>
              <a:xfrm rot="16200000">
                <a:off x="4984934" y="2430234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0.50</a:t>
                </a:r>
                <a:endParaRPr lang="zh-CN" altLang="en-US" b="1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BF238CA-4871-4B04-A417-D57F0A3F6995}"/>
                  </a:ext>
                </a:extLst>
              </p:cNvPr>
              <p:cNvSpPr txBox="1"/>
              <p:nvPr/>
            </p:nvSpPr>
            <p:spPr>
              <a:xfrm rot="16200000">
                <a:off x="4966220" y="23879880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0.70</a:t>
                </a:r>
                <a:endParaRPr lang="zh-CN" altLang="en-US" b="1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EDA6C8F-C11C-4FD5-8AEE-70FD63A1A943}"/>
                  </a:ext>
                </a:extLst>
              </p:cNvPr>
              <p:cNvSpPr txBox="1"/>
              <p:nvPr/>
            </p:nvSpPr>
            <p:spPr>
              <a:xfrm rot="16200000">
                <a:off x="4942638" y="25683801"/>
                <a:ext cx="461665" cy="57483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-0.20</a:t>
                </a:r>
                <a:endParaRPr lang="zh-CN" altLang="en-US" b="1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3095328" y="17384464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58485"/>
              </p:ext>
            </p:extLst>
          </p:nvPr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03841"/>
              </p:ext>
            </p:extLst>
          </p:nvPr>
        </p:nvGraphicFramePr>
        <p:xfrm>
          <a:off x="11592272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5FC194F8-6741-4EDB-9F22-EF7C73F2C9EA}"/>
              </a:ext>
            </a:extLst>
          </p:cNvPr>
          <p:cNvSpPr txBox="1"/>
          <p:nvPr/>
        </p:nvSpPr>
        <p:spPr>
          <a:xfrm>
            <a:off x="416780" y="710061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EAECCF-575B-41DD-BCBC-B2968C18D62C}"/>
              </a:ext>
            </a:extLst>
          </p:cNvPr>
          <p:cNvSpPr txBox="1"/>
          <p:nvPr/>
        </p:nvSpPr>
        <p:spPr>
          <a:xfrm>
            <a:off x="416780" y="10030646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45B8FCD-50B1-40C7-B3B6-9AC7FB4F0F32}"/>
              </a:ext>
            </a:extLst>
          </p:cNvPr>
          <p:cNvSpPr txBox="1"/>
          <p:nvPr/>
        </p:nvSpPr>
        <p:spPr>
          <a:xfrm>
            <a:off x="416780" y="16844404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58366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D376210-2902-4FD3-BAB3-EA8A52CCE69E}"/>
              </a:ext>
            </a:extLst>
          </p:cNvPr>
          <p:cNvGrpSpPr/>
          <p:nvPr/>
        </p:nvGrpSpPr>
        <p:grpSpPr>
          <a:xfrm>
            <a:off x="1582965" y="8888428"/>
            <a:ext cx="5588460" cy="5616624"/>
            <a:chOff x="1395300" y="7843860"/>
            <a:chExt cx="5588460" cy="561662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1709BB0-9018-4B6E-9B01-0B70F12F24B1}"/>
                </a:ext>
              </a:extLst>
            </p:cNvPr>
            <p:cNvGrpSpPr/>
            <p:nvPr/>
          </p:nvGrpSpPr>
          <p:grpSpPr>
            <a:xfrm>
              <a:off x="1395300" y="8950525"/>
              <a:ext cx="5478619" cy="4509959"/>
              <a:chOff x="1395300" y="7078318"/>
              <a:chExt cx="5478619" cy="450995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5DD89C0-2BB3-4405-9E87-4C0EAB1C862C}"/>
                  </a:ext>
                </a:extLst>
              </p:cNvPr>
              <p:cNvGrpSpPr/>
              <p:nvPr/>
            </p:nvGrpSpPr>
            <p:grpSpPr>
              <a:xfrm>
                <a:off x="1961549" y="7447360"/>
                <a:ext cx="4339064" cy="3657986"/>
                <a:chOff x="1888612" y="6978585"/>
                <a:chExt cx="4339064" cy="365798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0D26D2D-C802-4CDA-843C-8C80A9AC7912}"/>
                    </a:ext>
                  </a:extLst>
                </p:cNvPr>
                <p:cNvSpPr txBox="1"/>
                <p:nvPr/>
              </p:nvSpPr>
              <p:spPr>
                <a:xfrm>
                  <a:off x="2699284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55B6B5-6825-4E9C-BD33-1029363934BA}"/>
                    </a:ext>
                  </a:extLst>
                </p:cNvPr>
                <p:cNvSpPr txBox="1"/>
                <p:nvPr/>
              </p:nvSpPr>
              <p:spPr>
                <a:xfrm>
                  <a:off x="4007378" y="7258048"/>
                  <a:ext cx="9412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&gt;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BF72BEB-5459-4158-8C9D-4E247AC6F061}"/>
                    </a:ext>
                  </a:extLst>
                </p:cNvPr>
                <p:cNvSpPr txBox="1"/>
                <p:nvPr/>
              </p:nvSpPr>
              <p:spPr>
                <a:xfrm>
                  <a:off x="5291202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0511645-5D43-4F37-955A-FCC8C92D05B3}"/>
                    </a:ext>
                  </a:extLst>
                </p:cNvPr>
                <p:cNvSpPr txBox="1"/>
                <p:nvPr/>
              </p:nvSpPr>
              <p:spPr>
                <a:xfrm>
                  <a:off x="1888612" y="7699388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7F57A92-921A-460F-9D21-E9909B47DD27}"/>
                    </a:ext>
                  </a:extLst>
                </p:cNvPr>
                <p:cNvSpPr txBox="1"/>
                <p:nvPr/>
              </p:nvSpPr>
              <p:spPr>
                <a:xfrm>
                  <a:off x="2165611" y="8743504"/>
                  <a:ext cx="461665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DFA0E00-A5D0-4B1D-88FA-52A615140C49}"/>
                    </a:ext>
                  </a:extLst>
                </p:cNvPr>
                <p:cNvSpPr txBox="1"/>
                <p:nvPr/>
              </p:nvSpPr>
              <p:spPr>
                <a:xfrm>
                  <a:off x="1888612" y="9787621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F23B7D-16B3-46A9-92C6-14671CFFC4F4}"/>
                  </a:ext>
                </a:extLst>
              </p:cNvPr>
              <p:cNvSpPr txBox="1"/>
              <p:nvPr/>
            </p:nvSpPr>
            <p:spPr>
              <a:xfrm>
                <a:off x="2177184" y="7078318"/>
                <a:ext cx="46967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control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6F4EB3B-23FB-4979-B69F-FB6FB1B86F3E}"/>
                  </a:ext>
                </a:extLst>
              </p:cNvPr>
              <p:cNvSpPr txBox="1"/>
              <p:nvPr/>
            </p:nvSpPr>
            <p:spPr>
              <a:xfrm>
                <a:off x="1395300" y="7412262"/>
                <a:ext cx="569387" cy="417601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CRC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3D350C8-7613-41A3-8B19-4E5F929283FC}"/>
                </a:ext>
              </a:extLst>
            </p:cNvPr>
            <p:cNvSpPr txBox="1"/>
            <p:nvPr/>
          </p:nvSpPr>
          <p:spPr>
            <a:xfrm>
              <a:off x="2135052" y="7843860"/>
              <a:ext cx="484870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4F4F4F"/>
                  </a:solidFill>
                  <a:latin typeface="-apple-system"/>
                </a:rPr>
                <a:t>Definition of differential correlation classes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A85D95C-8B63-4A29-B81E-72B29CB2D711}"/>
              </a:ext>
            </a:extLst>
          </p:cNvPr>
          <p:cNvGrpSpPr/>
          <p:nvPr/>
        </p:nvGrpSpPr>
        <p:grpSpPr>
          <a:xfrm>
            <a:off x="8467569" y="8924432"/>
            <a:ext cx="7993305" cy="5940659"/>
            <a:chOff x="8279904" y="8095432"/>
            <a:chExt cx="7993305" cy="594065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872871E-3559-4848-B5B2-ECB1753F5D58}"/>
                </a:ext>
              </a:extLst>
            </p:cNvPr>
            <p:cNvGrpSpPr/>
            <p:nvPr/>
          </p:nvGrpSpPr>
          <p:grpSpPr>
            <a:xfrm>
              <a:off x="8279904" y="9065168"/>
              <a:ext cx="7993305" cy="4970923"/>
              <a:chOff x="441845" y="7188244"/>
              <a:chExt cx="17415123" cy="3915845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8A2BDCB5-3256-48B2-9A4F-9969C9F9F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248" y="7419078"/>
                <a:ext cx="16985720" cy="3261500"/>
              </a:xfrm>
              <a:prstGeom prst="rect">
                <a:avLst/>
              </a:prstGeom>
            </p:spPr>
          </p:pic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C1F6224-84CA-46CF-B1E0-57586B7EBD23}"/>
                  </a:ext>
                </a:extLst>
              </p:cNvPr>
              <p:cNvGrpSpPr/>
              <p:nvPr/>
            </p:nvGrpSpPr>
            <p:grpSpPr>
              <a:xfrm>
                <a:off x="1801652" y="7188244"/>
                <a:ext cx="1814343" cy="2923412"/>
                <a:chOff x="1801652" y="7188244"/>
                <a:chExt cx="1814343" cy="2923412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E8DFE0-18F4-4BD4-B4B7-A2DC14FEF070}"/>
                    </a:ext>
                  </a:extLst>
                </p:cNvPr>
                <p:cNvSpPr txBox="1"/>
                <p:nvPr/>
              </p:nvSpPr>
              <p:spPr>
                <a:xfrm>
                  <a:off x="1801652" y="7188244"/>
                  <a:ext cx="4299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70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6BCAA4D-3E50-44C9-A931-A67ABD3FDB56}"/>
                    </a:ext>
                  </a:extLst>
                </p:cNvPr>
                <p:cNvSpPr txBox="1"/>
                <p:nvPr/>
              </p:nvSpPr>
              <p:spPr>
                <a:xfrm>
                  <a:off x="2555268" y="9613987"/>
                  <a:ext cx="396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5987BC1-12A2-464E-B130-81C4485573E0}"/>
                    </a:ext>
                  </a:extLst>
                </p:cNvPr>
                <p:cNvSpPr txBox="1"/>
                <p:nvPr/>
              </p:nvSpPr>
              <p:spPr>
                <a:xfrm>
                  <a:off x="3312707" y="9649991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9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DC26E7D-E53A-48AE-8A5E-8F691ECC41A8}"/>
                  </a:ext>
                </a:extLst>
              </p:cNvPr>
              <p:cNvGrpSpPr/>
              <p:nvPr/>
            </p:nvGrpSpPr>
            <p:grpSpPr>
              <a:xfrm>
                <a:off x="4497079" y="8347460"/>
                <a:ext cx="1865640" cy="1404156"/>
                <a:chOff x="4497079" y="8347460"/>
                <a:chExt cx="1865640" cy="1404156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2BB1E87-82B4-4BF6-98AF-749CFF5F40F1}"/>
                    </a:ext>
                  </a:extLst>
                </p:cNvPr>
                <p:cNvSpPr txBox="1"/>
                <p:nvPr/>
              </p:nvSpPr>
              <p:spPr>
                <a:xfrm>
                  <a:off x="4497079" y="8893907"/>
                  <a:ext cx="434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1FEEC46-CA64-4E2B-BAA5-2E14F7F32585}"/>
                    </a:ext>
                  </a:extLst>
                </p:cNvPr>
                <p:cNvSpPr txBox="1"/>
                <p:nvPr/>
              </p:nvSpPr>
              <p:spPr>
                <a:xfrm>
                  <a:off x="5253901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118933C-13E6-453A-A43C-F82A54B2D9EF}"/>
                    </a:ext>
                  </a:extLst>
                </p:cNvPr>
                <p:cNvSpPr txBox="1"/>
                <p:nvPr/>
              </p:nvSpPr>
              <p:spPr>
                <a:xfrm>
                  <a:off x="5961647" y="8347460"/>
                  <a:ext cx="4010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8788FF9-BF5D-4655-A46B-77EAB4560063}"/>
                  </a:ext>
                </a:extLst>
              </p:cNvPr>
              <p:cNvGrpSpPr/>
              <p:nvPr/>
            </p:nvGrpSpPr>
            <p:grpSpPr>
              <a:xfrm>
                <a:off x="7185420" y="9289951"/>
                <a:ext cx="1839191" cy="713693"/>
                <a:chOff x="7185420" y="9289951"/>
                <a:chExt cx="1839191" cy="713693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C257A5D-671B-42F5-A2C0-9ADD4267B285}"/>
                    </a:ext>
                  </a:extLst>
                </p:cNvPr>
                <p:cNvSpPr txBox="1"/>
                <p:nvPr/>
              </p:nvSpPr>
              <p:spPr>
                <a:xfrm>
                  <a:off x="7185420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0F896E7-A1BE-47B1-9AD8-C3B3360B2580}"/>
                    </a:ext>
                  </a:extLst>
                </p:cNvPr>
                <p:cNvSpPr txBox="1"/>
                <p:nvPr/>
              </p:nvSpPr>
              <p:spPr>
                <a:xfrm>
                  <a:off x="7920602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44A693A-B8BE-46A6-A545-AEFEEC46BFC1}"/>
                    </a:ext>
                  </a:extLst>
                </p:cNvPr>
                <p:cNvSpPr txBox="1"/>
                <p:nvPr/>
              </p:nvSpPr>
              <p:spPr>
                <a:xfrm>
                  <a:off x="8633157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FD44885-82C4-4B6F-81E4-E7AC4CC2C4A3}"/>
                  </a:ext>
                </a:extLst>
              </p:cNvPr>
              <p:cNvGrpSpPr/>
              <p:nvPr/>
            </p:nvGrpSpPr>
            <p:grpSpPr>
              <a:xfrm>
                <a:off x="9929404" y="9967640"/>
                <a:ext cx="1738201" cy="504056"/>
                <a:chOff x="9929404" y="9967640"/>
                <a:chExt cx="1738201" cy="504056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76E917-DB3F-4135-AA9C-5D81148975F5}"/>
                    </a:ext>
                  </a:extLst>
                </p:cNvPr>
                <p:cNvSpPr txBox="1"/>
                <p:nvPr/>
              </p:nvSpPr>
              <p:spPr>
                <a:xfrm>
                  <a:off x="992940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93A1DE-B004-4DAB-8B84-E9FCA03F95B6}"/>
                    </a:ext>
                  </a:extLst>
                </p:cNvPr>
                <p:cNvSpPr txBox="1"/>
                <p:nvPr/>
              </p:nvSpPr>
              <p:spPr>
                <a:xfrm>
                  <a:off x="10688631" y="9974027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D0840A-90A3-43E3-A972-09951CEA6258}"/>
                    </a:ext>
                  </a:extLst>
                </p:cNvPr>
                <p:cNvSpPr txBox="1"/>
                <p:nvPr/>
              </p:nvSpPr>
              <p:spPr>
                <a:xfrm>
                  <a:off x="1139958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B0FBC81-43B4-490E-A9AE-965122EB8525}"/>
                  </a:ext>
                </a:extLst>
              </p:cNvPr>
              <p:cNvGrpSpPr/>
              <p:nvPr/>
            </p:nvGrpSpPr>
            <p:grpSpPr>
              <a:xfrm>
                <a:off x="12618794" y="9787620"/>
                <a:ext cx="1738201" cy="684076"/>
                <a:chOff x="12618794" y="9787620"/>
                <a:chExt cx="1738201" cy="68407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D0201BC-3420-4015-BE6A-E0808ADB37B6}"/>
                    </a:ext>
                  </a:extLst>
                </p:cNvPr>
                <p:cNvSpPr txBox="1"/>
                <p:nvPr/>
              </p:nvSpPr>
              <p:spPr>
                <a:xfrm>
                  <a:off x="1261879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8EC4476-01FF-4397-861B-403789E3EB52}"/>
                    </a:ext>
                  </a:extLst>
                </p:cNvPr>
                <p:cNvSpPr txBox="1"/>
                <p:nvPr/>
              </p:nvSpPr>
              <p:spPr>
                <a:xfrm>
                  <a:off x="13336892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F996AA7-F351-4F6E-9D29-F8B27EE8AE8B}"/>
                    </a:ext>
                  </a:extLst>
                </p:cNvPr>
                <p:cNvSpPr txBox="1"/>
                <p:nvPr/>
              </p:nvSpPr>
              <p:spPr>
                <a:xfrm>
                  <a:off x="1408897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F55BC0D-BC03-4C20-857C-AB32B5128591}"/>
                  </a:ext>
                </a:extLst>
              </p:cNvPr>
              <p:cNvGrpSpPr/>
              <p:nvPr/>
            </p:nvGrpSpPr>
            <p:grpSpPr>
              <a:xfrm>
                <a:off x="15316439" y="9787620"/>
                <a:ext cx="1760644" cy="684076"/>
                <a:chOff x="15316439" y="9787620"/>
                <a:chExt cx="1760644" cy="68407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BBA241-786C-468E-A42A-DE0910CFE555}"/>
                    </a:ext>
                  </a:extLst>
                </p:cNvPr>
                <p:cNvSpPr txBox="1"/>
                <p:nvPr/>
              </p:nvSpPr>
              <p:spPr>
                <a:xfrm>
                  <a:off x="15316439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1726D66-6E05-4A4F-AF18-835070496BB8}"/>
                    </a:ext>
                  </a:extLst>
                </p:cNvPr>
                <p:cNvSpPr txBox="1"/>
                <p:nvPr/>
              </p:nvSpPr>
              <p:spPr>
                <a:xfrm>
                  <a:off x="16034537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D3CF27F-EEE3-4294-8481-FC59090A08BF}"/>
                    </a:ext>
                  </a:extLst>
                </p:cNvPr>
                <p:cNvSpPr txBox="1"/>
                <p:nvPr/>
              </p:nvSpPr>
              <p:spPr>
                <a:xfrm>
                  <a:off x="16764176" y="10003644"/>
                  <a:ext cx="3129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13EF785-4BCA-4B86-A11D-09E452922598}"/>
                  </a:ext>
                </a:extLst>
              </p:cNvPr>
              <p:cNvGrpSpPr/>
              <p:nvPr/>
            </p:nvGrpSpPr>
            <p:grpSpPr>
              <a:xfrm>
                <a:off x="441845" y="7777783"/>
                <a:ext cx="452337" cy="2837929"/>
                <a:chOff x="441845" y="7777783"/>
                <a:chExt cx="452337" cy="283792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399CD70-89DD-4067-9508-1D6CDB11D275}"/>
                    </a:ext>
                  </a:extLst>
                </p:cNvPr>
                <p:cNvSpPr txBox="1"/>
                <p:nvPr/>
              </p:nvSpPr>
              <p:spPr>
                <a:xfrm>
                  <a:off x="504460" y="10154047"/>
                  <a:ext cx="3129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E503575-B04D-4E12-AEF6-E7F006EB5233}"/>
                    </a:ext>
                  </a:extLst>
                </p:cNvPr>
                <p:cNvSpPr txBox="1"/>
                <p:nvPr/>
              </p:nvSpPr>
              <p:spPr>
                <a:xfrm>
                  <a:off x="441845" y="9355572"/>
                  <a:ext cx="4363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D9AB8B1-EA9F-42C5-8737-5669A4556485}"/>
                    </a:ext>
                  </a:extLst>
                </p:cNvPr>
                <p:cNvSpPr txBox="1"/>
                <p:nvPr/>
              </p:nvSpPr>
              <p:spPr>
                <a:xfrm>
                  <a:off x="448226" y="8563484"/>
                  <a:ext cx="4459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354DA95-DF55-450D-BF08-662D3E030FA5}"/>
                    </a:ext>
                  </a:extLst>
                </p:cNvPr>
                <p:cNvSpPr txBox="1"/>
                <p:nvPr/>
              </p:nvSpPr>
              <p:spPr>
                <a:xfrm>
                  <a:off x="457326" y="7777783"/>
                  <a:ext cx="4315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BD66873-4B24-4F88-8CE6-CEAFBBD6EA1F}"/>
                  </a:ext>
                </a:extLst>
              </p:cNvPr>
              <p:cNvGrpSpPr/>
              <p:nvPr/>
            </p:nvGrpSpPr>
            <p:grpSpPr>
              <a:xfrm>
                <a:off x="2164567" y="10550091"/>
                <a:ext cx="14669268" cy="553998"/>
                <a:chOff x="2164567" y="10550091"/>
                <a:chExt cx="14669268" cy="553998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6953BE4-16AF-4BD0-89C8-4AAE8FC46488}"/>
                    </a:ext>
                  </a:extLst>
                </p:cNvPr>
                <p:cNvSpPr txBox="1"/>
                <p:nvPr/>
              </p:nvSpPr>
              <p:spPr>
                <a:xfrm>
                  <a:off x="2164567" y="10550091"/>
                  <a:ext cx="117766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AB69549-2E01-46CB-9A3A-EDF28D432B57}"/>
                    </a:ext>
                  </a:extLst>
                </p:cNvPr>
                <p:cNvSpPr txBox="1"/>
                <p:nvPr/>
              </p:nvSpPr>
              <p:spPr>
                <a:xfrm>
                  <a:off x="482572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4E05760-0244-4AA7-989F-F0F84AF7C46F}"/>
                    </a:ext>
                  </a:extLst>
                </p:cNvPr>
                <p:cNvSpPr txBox="1"/>
                <p:nvPr/>
              </p:nvSpPr>
              <p:spPr>
                <a:xfrm>
                  <a:off x="751378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3983D35-B124-40DE-B8A1-1B5588FC24BA}"/>
                    </a:ext>
                  </a:extLst>
                </p:cNvPr>
                <p:cNvSpPr txBox="1"/>
                <p:nvPr/>
              </p:nvSpPr>
              <p:spPr>
                <a:xfrm>
                  <a:off x="10199395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endParaRPr lang="zh-CN" altLang="en-US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DE88F79-492A-4A86-98F9-6BAC32D8192D}"/>
                    </a:ext>
                  </a:extLst>
                </p:cNvPr>
                <p:cNvSpPr txBox="1"/>
                <p:nvPr/>
              </p:nvSpPr>
              <p:spPr>
                <a:xfrm>
                  <a:off x="12897217" y="10550091"/>
                  <a:ext cx="120211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BC8EF6-C90C-4753-9120-927642103413}"/>
                    </a:ext>
                  </a:extLst>
                </p:cNvPr>
                <p:cNvSpPr txBox="1"/>
                <p:nvPr/>
              </p:nvSpPr>
              <p:spPr>
                <a:xfrm>
                  <a:off x="15558379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</p:grp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140723" y="8095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Counts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classes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with various features</a:t>
              </a:r>
              <a:endParaRPr lang="zh-CN" altLang="en-US" dirty="0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4A9D8B9-A7B1-4381-86A8-B39397E50D84}"/>
              </a:ext>
            </a:extLst>
          </p:cNvPr>
          <p:cNvGrpSpPr/>
          <p:nvPr/>
        </p:nvGrpSpPr>
        <p:grpSpPr>
          <a:xfrm>
            <a:off x="780790" y="487935"/>
            <a:ext cx="16351628" cy="8066107"/>
            <a:chOff x="780790" y="487935"/>
            <a:chExt cx="16351628" cy="806610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1FE9F40-D3B4-42A3-B820-D11D264ACA70}"/>
                </a:ext>
              </a:extLst>
            </p:cNvPr>
            <p:cNvGrpSpPr/>
            <p:nvPr/>
          </p:nvGrpSpPr>
          <p:grpSpPr>
            <a:xfrm>
              <a:off x="780790" y="487935"/>
              <a:ext cx="16351628" cy="8066107"/>
              <a:chOff x="593125" y="-341065"/>
              <a:chExt cx="16351628" cy="806610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43A264E-BF25-481F-B0D8-05298FA86827}"/>
                  </a:ext>
                </a:extLst>
              </p:cNvPr>
              <p:cNvGrpSpPr/>
              <p:nvPr/>
            </p:nvGrpSpPr>
            <p:grpSpPr>
              <a:xfrm>
                <a:off x="12096328" y="1038648"/>
                <a:ext cx="4191689" cy="6643148"/>
                <a:chOff x="11853745" y="327371"/>
                <a:chExt cx="4191689" cy="7114865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AC138C-7C85-4D5C-8915-E6A83677A056}"/>
                    </a:ext>
                  </a:extLst>
                </p:cNvPr>
                <p:cNvGrpSpPr/>
                <p:nvPr/>
              </p:nvGrpSpPr>
              <p:grpSpPr>
                <a:xfrm>
                  <a:off x="11853745" y="327371"/>
                  <a:ext cx="4176881" cy="2276678"/>
                  <a:chOff x="8855968" y="18637778"/>
                  <a:chExt cx="4176881" cy="2276678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83509BCE-CBBB-44E8-8682-212B973A6C97}"/>
                      </a:ext>
                    </a:extLst>
                  </p:cNvPr>
                  <p:cNvGrpSpPr/>
                  <p:nvPr/>
                </p:nvGrpSpPr>
                <p:grpSpPr>
                  <a:xfrm>
                    <a:off x="9217428" y="18637778"/>
                    <a:ext cx="3815421" cy="2276678"/>
                    <a:chOff x="9217428" y="18637778"/>
                    <a:chExt cx="3815421" cy="2276678"/>
                  </a:xfrm>
                </p:grpSpPr>
                <p:pic>
                  <p:nvPicPr>
                    <p:cNvPr id="41" name="Picture 40">
                      <a:extLst>
                        <a:ext uri="{FF2B5EF4-FFF2-40B4-BE49-F238E27FC236}">
                          <a16:creationId xmlns:a16="http://schemas.microsoft.com/office/drawing/2014/main" id="{F6512870-511A-4E3A-AC0B-8FBDEA4644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2744" t="5715" r="65448" b="3459"/>
                    <a:stretch/>
                  </p:blipFill>
                  <p:spPr>
                    <a:xfrm>
                      <a:off x="9217428" y="18637778"/>
                      <a:ext cx="3815421" cy="2276676"/>
                    </a:xfrm>
                    <a:prstGeom prst="rect">
                      <a:avLst/>
                    </a:prstGeom>
                    <a:ln w="38100" cap="sq">
                      <a:noFill/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66AE465E-2346-46EE-B468-E4D7DCD024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76334" y="20591289"/>
                      <a:ext cx="3248086" cy="323167"/>
                      <a:chOff x="2928578" y="20717481"/>
                      <a:chExt cx="14316089" cy="323167"/>
                    </a:xfrm>
                  </p:grpSpPr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39B0E0A3-AEFF-4A6B-93C3-033DBD3750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38344" y="20717483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3D1400E4-97E9-419A-8BAE-08AA5AAFE8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68649" y="20717482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F18CE8FC-7C3B-429F-9EDC-6A2F9CE8612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9318" y="20717482"/>
                        <a:ext cx="1393278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2D32D63-45FC-4574-A017-3105799218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7942" y="20717481"/>
                        <a:ext cx="11671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FDAF3B67-ECD4-4733-B099-1B3DE5ECDF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28578" y="20717481"/>
                        <a:ext cx="169708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EF8B06FC-4A47-4B12-B42F-E25035F93BFA}"/>
                      </a:ext>
                    </a:extLst>
                  </p:cNvPr>
                  <p:cNvGrpSpPr/>
                  <p:nvPr/>
                </p:nvGrpSpPr>
                <p:grpSpPr>
                  <a:xfrm>
                    <a:off x="8855968" y="18836288"/>
                    <a:ext cx="460382" cy="1879476"/>
                    <a:chOff x="347435" y="19839801"/>
                    <a:chExt cx="460382" cy="4574724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038" y="23627928"/>
                      <a:ext cx="457176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40" y="22367788"/>
                      <a:ext cx="453971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435" y="21099941"/>
                      <a:ext cx="460382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243" y="19839801"/>
                      <a:ext cx="450764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E514D48-B601-4926-9AF3-6BF19F303A56}"/>
                    </a:ext>
                  </a:extLst>
                </p:cNvPr>
                <p:cNvGrpSpPr/>
                <p:nvPr/>
              </p:nvGrpSpPr>
              <p:grpSpPr>
                <a:xfrm>
                  <a:off x="11868970" y="2727719"/>
                  <a:ext cx="4176464" cy="2289658"/>
                  <a:chOff x="13176448" y="18649039"/>
                  <a:chExt cx="4176464" cy="2289658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D84531C-15AB-4FFF-A6BB-22172B1D6B7B}"/>
                      </a:ext>
                    </a:extLst>
                  </p:cNvPr>
                  <p:cNvGrpSpPr/>
                  <p:nvPr/>
                </p:nvGrpSpPr>
                <p:grpSpPr>
                  <a:xfrm>
                    <a:off x="13537491" y="18649039"/>
                    <a:ext cx="3815421" cy="2289658"/>
                    <a:chOff x="13537491" y="18649039"/>
                    <a:chExt cx="3815421" cy="2289658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B46F7442-649A-431A-9B0F-DBCD76BA75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35692" t="5715" r="32500" b="2942"/>
                    <a:stretch/>
                  </p:blipFill>
                  <p:spPr>
                    <a:xfrm>
                      <a:off x="13537491" y="18649039"/>
                      <a:ext cx="3815421" cy="2289655"/>
                    </a:xfrm>
                    <a:prstGeom prst="rect">
                      <a:avLst/>
                    </a:prstGeom>
                    <a:ln w="38100" cap="sq">
                      <a:noFill/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9B0E0A1-C077-412C-A8D7-BC420CF8C4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36994" y="20615530"/>
                      <a:ext cx="3248086" cy="323167"/>
                      <a:chOff x="2928578" y="20717481"/>
                      <a:chExt cx="14316089" cy="323167"/>
                    </a:xfrm>
                  </p:grpSpPr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FFEF937F-EC12-4828-ADFC-D4C393C088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38344" y="20717483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70EF82F9-A14B-42A6-BE5B-2E8C74F186B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68649" y="20717482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F56D0B3C-9A16-4B4C-B7E7-E5385BAA1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9318" y="20717482"/>
                        <a:ext cx="1393278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15961A6-A6E4-4BB7-966A-22A2D71976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7942" y="20717481"/>
                        <a:ext cx="11671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EB0658DB-8AE6-45AB-A501-AED2CD8639D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28578" y="20717481"/>
                        <a:ext cx="169708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ED40A8E-FD89-4462-BC40-68B4EF7072E6}"/>
                      </a:ext>
                    </a:extLst>
                  </p:cNvPr>
                  <p:cNvGrpSpPr/>
                  <p:nvPr/>
                </p:nvGrpSpPr>
                <p:grpSpPr>
                  <a:xfrm>
                    <a:off x="13176448" y="18854128"/>
                    <a:ext cx="460382" cy="1879476"/>
                    <a:chOff x="347435" y="19839801"/>
                    <a:chExt cx="460382" cy="4574724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418B1C41-C086-4F5B-81BD-DF0F72D950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038" y="23627928"/>
                      <a:ext cx="457176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C0474F5-86A4-46BA-AFC7-180793AC8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40" y="22367788"/>
                      <a:ext cx="453971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58523DC-026C-423C-B0D1-87379263B8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435" y="21099941"/>
                      <a:ext cx="460382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54E9E9DA-F82D-444B-B744-9C433291E2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243" y="19839801"/>
                      <a:ext cx="450764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60B5CF9-5A47-4C8E-A4A0-4F1352EF2DF1}"/>
                    </a:ext>
                  </a:extLst>
                </p:cNvPr>
                <p:cNvGrpSpPr/>
                <p:nvPr/>
              </p:nvGrpSpPr>
              <p:grpSpPr>
                <a:xfrm>
                  <a:off x="11928777" y="5141044"/>
                  <a:ext cx="4101849" cy="2301192"/>
                  <a:chOff x="13231470" y="21023932"/>
                  <a:chExt cx="4101849" cy="2301192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7762ABC1-9873-4A57-861A-437D2A43DE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17898" y="21023932"/>
                    <a:ext cx="3815421" cy="2301192"/>
                    <a:chOff x="13517898" y="21023932"/>
                    <a:chExt cx="3815421" cy="2301192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25381B70-CB75-4372-8118-FDC74F190B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68031" t="5715" r="161" b="2481"/>
                    <a:stretch/>
                  </p:blipFill>
                  <p:spPr>
                    <a:xfrm>
                      <a:off x="13517898" y="21023932"/>
                      <a:ext cx="3815421" cy="2301189"/>
                    </a:xfrm>
                    <a:prstGeom prst="rect">
                      <a:avLst/>
                    </a:prstGeom>
                    <a:ln w="38100" cap="sq">
                      <a:noFill/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A9CD1EA-E5FC-4F90-A628-5DA9763910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50884" y="23001957"/>
                      <a:ext cx="3248086" cy="323167"/>
                      <a:chOff x="2928578" y="20717481"/>
                      <a:chExt cx="14316089" cy="323167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B1FFB45D-B63F-4CBE-9603-5588228C63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38344" y="20717483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13486183-A59C-4C95-970C-C359818D8B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68649" y="20717482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45E66552-9EEC-4F10-9E56-9D979F8308C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9318" y="20717482"/>
                        <a:ext cx="1393278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93B0C21-04E5-4353-BAFD-AADA1DB375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7942" y="20717481"/>
                        <a:ext cx="11671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3C507C93-D46D-48F5-820C-7F95B889C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28578" y="20717481"/>
                        <a:ext cx="169708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78B3B41-E332-4B99-8E71-40C3B8D72F49}"/>
                      </a:ext>
                    </a:extLst>
                  </p:cNvPr>
                  <p:cNvGrpSpPr/>
                  <p:nvPr/>
                </p:nvGrpSpPr>
                <p:grpSpPr>
                  <a:xfrm>
                    <a:off x="13231470" y="21112930"/>
                    <a:ext cx="377026" cy="1955817"/>
                    <a:chOff x="389113" y="19839801"/>
                    <a:chExt cx="377026" cy="4537944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751FB94-2844-4C35-8A45-6A64E312B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9113" y="23627928"/>
                      <a:ext cx="377026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198CA84F-1B9E-4FCC-A149-72B3DFF22A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539" y="22367788"/>
                      <a:ext cx="348173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5A37603-4618-40D7-B124-F5E58FDD6A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716" y="21099941"/>
                      <a:ext cx="373821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4A0BE53-C0EC-46FA-B82D-7AABCB232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715" y="19839801"/>
                      <a:ext cx="373821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0.3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3FC373D-517D-47B6-875D-B8F7CA387C83}"/>
                  </a:ext>
                </a:extLst>
              </p:cNvPr>
              <p:cNvGrpSpPr/>
              <p:nvPr/>
            </p:nvGrpSpPr>
            <p:grpSpPr>
              <a:xfrm>
                <a:off x="593125" y="1141040"/>
                <a:ext cx="11432633" cy="6584002"/>
                <a:chOff x="593125" y="1141040"/>
                <a:chExt cx="11432633" cy="658400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D2CDF02E-5841-4BBF-8C93-511DF30F8C7A}"/>
                    </a:ext>
                  </a:extLst>
                </p:cNvPr>
                <p:cNvGrpSpPr/>
                <p:nvPr/>
              </p:nvGrpSpPr>
              <p:grpSpPr>
                <a:xfrm>
                  <a:off x="593125" y="1141040"/>
                  <a:ext cx="11432633" cy="6584002"/>
                  <a:chOff x="143307" y="17930107"/>
                  <a:chExt cx="17335850" cy="6584002"/>
                </a:xfrm>
              </p:grpSpPr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4CEEFDDB-C3EA-4A83-ABC7-80CB7E253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r="8058"/>
                  <a:stretch/>
                </p:blipFill>
                <p:spPr>
                  <a:xfrm>
                    <a:off x="143307" y="17930107"/>
                    <a:ext cx="17335850" cy="6584002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A28E71D8-F663-4855-85B9-173DAD0F8EB8}"/>
                      </a:ext>
                    </a:extLst>
                  </p:cNvPr>
                  <p:cNvGrpSpPr/>
                  <p:nvPr/>
                </p:nvGrpSpPr>
                <p:grpSpPr>
                  <a:xfrm>
                    <a:off x="179004" y="18374623"/>
                    <a:ext cx="16312498" cy="6096242"/>
                    <a:chOff x="179004" y="18374623"/>
                    <a:chExt cx="16312498" cy="6096242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4E78E02-2A57-431D-8040-98707B505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056768" y="24009200"/>
                      <a:ext cx="43473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DF395EB-3ADA-47CC-9334-EAA12D2AFD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87073" y="24009199"/>
                      <a:ext cx="43473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C61F1F2A-F878-4BD8-83C3-278F1238D7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30454" y="24009199"/>
                      <a:ext cx="39626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31AE2235-D6CD-480A-A53C-78F15F1072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87716" y="24009198"/>
                      <a:ext cx="31290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CDE7DDD4-3BF3-48E3-947B-F9D92D7DA3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06318" y="24009198"/>
                      <a:ext cx="5068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3DE20076-27F0-4304-8964-65ED5B37DE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004" y="23475527"/>
                      <a:ext cx="4924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CE4168E-E4FA-433B-87AF-565750C60C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446" y="22215387"/>
                      <a:ext cx="44755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0.1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4C04D535-E724-4425-9097-FF5C7DA228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409" y="20947541"/>
                      <a:ext cx="48763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0.2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F356B76A-ACDD-4D73-9F8B-8FA86E947D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10" y="19687401"/>
                      <a:ext cx="48603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0.3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E4FD2BDA-12EC-49F5-92D4-B8012369E1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079" y="18374623"/>
                      <a:ext cx="49725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0.4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pic>
              <p:nvPicPr>
                <p:cNvPr id="5" name="Picture 4" descr="Shape&#10;&#10;Description automatically generated">
                  <a:extLst>
                    <a:ext uri="{FF2B5EF4-FFF2-40B4-BE49-F238E27FC236}">
                      <a16:creationId xmlns:a16="http://schemas.microsoft.com/office/drawing/2014/main" id="{5902D12C-05E5-435B-AC03-EA393714B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8883" y="1263628"/>
                  <a:ext cx="2412269" cy="1852902"/>
                </a:xfrm>
                <a:prstGeom prst="rect">
                  <a:avLst/>
                </a:prstGeom>
                <a:ln w="9525" cap="sq">
                  <a:solidFill>
                    <a:schemeClr val="accent3">
                      <a:lumMod val="75000"/>
                    </a:schemeClr>
                  </a:solidFill>
                  <a:miter lim="800000"/>
                </a:ln>
                <a:effectLst>
                  <a:outerShdw blurRad="57150" dist="508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764740" y="-34106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Plot with 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in various kingdom features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（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control vs  CRC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）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BC06B77-E876-486F-8317-21CB4D2700D8}"/>
                  </a:ext>
                </a:extLst>
              </p:cNvPr>
              <p:cNvSpPr txBox="1"/>
              <p:nvPr/>
            </p:nvSpPr>
            <p:spPr>
              <a:xfrm>
                <a:off x="9477148" y="740927"/>
                <a:ext cx="74676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2000" b="1" dirty="0">
                    <a:solidFill>
                      <a:srgbClr val="4F4F4F"/>
                    </a:solidFill>
                    <a:latin typeface="-apple-system"/>
                  </a:rPr>
                  <a:t>represents the relative strength of differential correlation</a:t>
                </a:r>
                <a:endParaRPr lang="zh-CN" altLang="en-US" sz="2000" dirty="0"/>
              </a:p>
            </p:txBody>
          </p:sp>
        </p:grpSp>
        <p:pic>
          <p:nvPicPr>
            <p:cNvPr id="223" name="Picture 222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F0088427-4AA4-44C2-823A-CE223B81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65475" y="2114556"/>
              <a:ext cx="1681601" cy="1722222"/>
            </a:xfrm>
            <a:prstGeom prst="rect">
              <a:avLst/>
            </a:prstGeom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42E49540-010D-40F3-91BE-544B9784C6C9}"/>
                </a:ext>
              </a:extLst>
            </p:cNvPr>
            <p:cNvSpPr txBox="1"/>
            <p:nvPr/>
          </p:nvSpPr>
          <p:spPr>
            <a:xfrm>
              <a:off x="2093233" y="2183723"/>
              <a:ext cx="12041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Bahnschrift Condensed" panose="020B0502040204020203" pitchFamily="34" charset="0"/>
                </a:rPr>
                <a:t>Bac &amp; Bac</a:t>
              </a:r>
              <a:endParaRPr lang="zh-CN" altLang="en-US" sz="2400" b="1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4A988CCB-9A79-47F1-A2B6-82DAFFD499FD}"/>
                </a:ext>
              </a:extLst>
            </p:cNvPr>
            <p:cNvSpPr txBox="1"/>
            <p:nvPr/>
          </p:nvSpPr>
          <p:spPr>
            <a:xfrm>
              <a:off x="2093233" y="2745880"/>
              <a:ext cx="1194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Bahnschrift Condensed" panose="020B0502040204020203" pitchFamily="34" charset="0"/>
                </a:rPr>
                <a:t>Euk &amp; Euk</a:t>
              </a:r>
              <a:endParaRPr lang="zh-CN" altLang="en-US" sz="2400" b="1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D3FD514D-7665-401E-BCE7-F383CE18B330}"/>
                </a:ext>
              </a:extLst>
            </p:cNvPr>
            <p:cNvSpPr txBox="1"/>
            <p:nvPr/>
          </p:nvSpPr>
          <p:spPr>
            <a:xfrm>
              <a:off x="2093233" y="333740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Bahnschrift Condensed" panose="020B0502040204020203" pitchFamily="34" charset="0"/>
                </a:rPr>
                <a:t>Bac &amp; Euk</a:t>
              </a:r>
              <a:endParaRPr lang="zh-CN" altLang="en-US" sz="2400" b="1" dirty="0"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CFE37C0F-4BFD-4D40-B43D-7A0210F8178A}"/>
              </a:ext>
            </a:extLst>
          </p:cNvPr>
          <p:cNvSpPr txBox="1"/>
          <p:nvPr/>
        </p:nvSpPr>
        <p:spPr>
          <a:xfrm>
            <a:off x="416780" y="710061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2C033F4-395F-4578-BF7C-EC99D9E3C132}"/>
              </a:ext>
            </a:extLst>
          </p:cNvPr>
          <p:cNvSpPr txBox="1"/>
          <p:nvPr/>
        </p:nvSpPr>
        <p:spPr>
          <a:xfrm>
            <a:off x="416780" y="941711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AF6A3EC-258E-4F00-B2CB-2F7EA4CB1E63}"/>
              </a:ext>
            </a:extLst>
          </p:cNvPr>
          <p:cNvSpPr txBox="1"/>
          <p:nvPr/>
        </p:nvSpPr>
        <p:spPr>
          <a:xfrm>
            <a:off x="7979071" y="9419597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d</a:t>
            </a:r>
            <a:endParaRPr lang="zh-CN" altLang="en-US" sz="2500" b="1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AFC3365-FBE5-44B7-9F43-69018054683F}"/>
              </a:ext>
            </a:extLst>
          </p:cNvPr>
          <p:cNvGrpSpPr/>
          <p:nvPr/>
        </p:nvGrpSpPr>
        <p:grpSpPr>
          <a:xfrm>
            <a:off x="-42181" y="14855506"/>
            <a:ext cx="18267766" cy="9549738"/>
            <a:chOff x="-42181" y="14855506"/>
            <a:chExt cx="18267766" cy="9549738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0F993A8-829A-431E-B0FB-C416C5DA0CEE}"/>
                </a:ext>
              </a:extLst>
            </p:cNvPr>
            <p:cNvGrpSpPr/>
            <p:nvPr/>
          </p:nvGrpSpPr>
          <p:grpSpPr>
            <a:xfrm>
              <a:off x="-42181" y="15017296"/>
              <a:ext cx="18267766" cy="9387948"/>
              <a:chOff x="-42181" y="13882323"/>
              <a:chExt cx="18267766" cy="9387948"/>
            </a:xfrm>
          </p:grpSpPr>
          <p:pic>
            <p:nvPicPr>
              <p:cNvPr id="122" name="Picture 121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261EA98E-A3C3-4EAE-B70A-95DC28623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9" r="9301"/>
              <a:stretch/>
            </p:blipFill>
            <p:spPr>
              <a:xfrm>
                <a:off x="-42181" y="13882323"/>
                <a:ext cx="18267766" cy="9387948"/>
              </a:xfrm>
              <a:prstGeom prst="rect">
                <a:avLst/>
              </a:prstGeom>
            </p:spPr>
          </p:pic>
          <p:pic>
            <p:nvPicPr>
              <p:cNvPr id="181" name="Picture 180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11F74A8D-03A5-4928-AE5E-06A517B6F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30" t="69820" r="19929" b="4520"/>
              <a:stretch/>
            </p:blipFill>
            <p:spPr>
              <a:xfrm rot="16200000">
                <a:off x="7449343" y="14405080"/>
                <a:ext cx="433343" cy="2408923"/>
              </a:xfrm>
              <a:prstGeom prst="rect">
                <a:avLst/>
              </a:prstGeom>
            </p:spPr>
          </p:pic>
          <p:pic>
            <p:nvPicPr>
              <p:cNvPr id="182" name="Picture 181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C9AA578A-1348-4E0B-81AE-FD04CE5B8E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85" t="69820" r="11454" b="4520"/>
              <a:stretch/>
            </p:blipFill>
            <p:spPr>
              <a:xfrm rot="16200000">
                <a:off x="7686044" y="13895382"/>
                <a:ext cx="586054" cy="2408923"/>
              </a:xfrm>
              <a:prstGeom prst="rect">
                <a:avLst/>
              </a:prstGeom>
            </p:spPr>
          </p:pic>
          <p:pic>
            <p:nvPicPr>
              <p:cNvPr id="184" name="Picture 183" descr="Backgroun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F86712D1-18B0-4514-BC05-4D03BC3BC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38426" y="20313384"/>
                <a:ext cx="2695391" cy="2587669"/>
              </a:xfrm>
              <a:prstGeom prst="rect">
                <a:avLst/>
              </a:prstGeom>
            </p:spPr>
          </p:pic>
        </p:grp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AD725A2-3B33-416A-B8C4-8FE36D739A90}"/>
                </a:ext>
              </a:extLst>
            </p:cNvPr>
            <p:cNvSpPr txBox="1"/>
            <p:nvPr/>
          </p:nvSpPr>
          <p:spPr>
            <a:xfrm>
              <a:off x="6191423" y="14855506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Network for the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in control and CRC comparison</a:t>
              </a:r>
              <a:endParaRPr lang="zh-CN" alt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C9B1FD1-0A53-40B1-A7BB-8C63E4C39AD6}"/>
              </a:ext>
            </a:extLst>
          </p:cNvPr>
          <p:cNvGrpSpPr/>
          <p:nvPr/>
        </p:nvGrpSpPr>
        <p:grpSpPr>
          <a:xfrm>
            <a:off x="12744400" y="21524923"/>
            <a:ext cx="5114355" cy="3519911"/>
            <a:chOff x="12744400" y="21524923"/>
            <a:chExt cx="5114355" cy="3519911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F8C3115-BD7A-4575-95CD-700B545BA944}"/>
                </a:ext>
              </a:extLst>
            </p:cNvPr>
            <p:cNvGrpSpPr/>
            <p:nvPr/>
          </p:nvGrpSpPr>
          <p:grpSpPr>
            <a:xfrm>
              <a:off x="12744400" y="21524923"/>
              <a:ext cx="2900166" cy="3519911"/>
              <a:chOff x="12744400" y="21524923"/>
              <a:chExt cx="2900166" cy="3519911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4474D7CD-D58F-4045-BE7A-E8E586FEFAB2}"/>
                  </a:ext>
                </a:extLst>
              </p:cNvPr>
              <p:cNvGrpSpPr/>
              <p:nvPr/>
            </p:nvGrpSpPr>
            <p:grpSpPr>
              <a:xfrm>
                <a:off x="12744400" y="21524923"/>
                <a:ext cx="2900166" cy="1873787"/>
                <a:chOff x="821998" y="15491395"/>
                <a:chExt cx="3498945" cy="2301399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CB1DC1E9-5573-4E4D-824D-67E9347E6B74}"/>
                    </a:ext>
                  </a:extLst>
                </p:cNvPr>
                <p:cNvSpPr txBox="1"/>
                <p:nvPr/>
              </p:nvSpPr>
              <p:spPr>
                <a:xfrm>
                  <a:off x="1352417" y="15491395"/>
                  <a:ext cx="2968526" cy="680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Reported potential </a:t>
                  </a:r>
                </a:p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pathogens</a:t>
                  </a:r>
                  <a:endParaRPr lang="zh-CN" altLang="en-US" sz="1500" b="1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CE13F1F-4550-46B4-BD0C-E77AE1332A68}"/>
                    </a:ext>
                  </a:extLst>
                </p:cNvPr>
                <p:cNvSpPr txBox="1"/>
                <p:nvPr/>
              </p:nvSpPr>
              <p:spPr>
                <a:xfrm>
                  <a:off x="1352419" y="16137582"/>
                  <a:ext cx="2151188" cy="6804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Reported potential </a:t>
                  </a:r>
                </a:p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probiotic</a:t>
                  </a:r>
                  <a:endParaRPr lang="zh-CN" altLang="en-US" sz="1500" b="1" dirty="0"/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B6D20F8-7F48-4AA2-8C14-E5D98F0684FB}"/>
                    </a:ext>
                  </a:extLst>
                </p:cNvPr>
                <p:cNvSpPr txBox="1"/>
                <p:nvPr/>
              </p:nvSpPr>
              <p:spPr>
                <a:xfrm>
                  <a:off x="1352418" y="16845275"/>
                  <a:ext cx="180639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Unreported bacteria</a:t>
                  </a:r>
                  <a:endParaRPr lang="zh-CN" altLang="en-US" sz="1500" b="1" dirty="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534B250-839F-484B-8627-C1B22D9EA7ED}"/>
                    </a:ext>
                  </a:extLst>
                </p:cNvPr>
                <p:cNvSpPr txBox="1"/>
                <p:nvPr/>
              </p:nvSpPr>
              <p:spPr>
                <a:xfrm>
                  <a:off x="1352804" y="17421339"/>
                  <a:ext cx="99033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Eukaryota</a:t>
                  </a:r>
                  <a:endParaRPr lang="zh-CN" altLang="en-US" sz="1500" b="1" dirty="0"/>
                </a:p>
              </p:txBody>
            </p:sp>
            <p:pic>
              <p:nvPicPr>
                <p:cNvPr id="128" name="Picture 127" descr="Icon&#10;&#10;Description automatically generated">
                  <a:extLst>
                    <a:ext uri="{FF2B5EF4-FFF2-40B4-BE49-F238E27FC236}">
                      <a16:creationId xmlns:a16="http://schemas.microsoft.com/office/drawing/2014/main" id="{033C4F10-F49A-4E89-9981-BCBB9D96D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998" y="15658763"/>
                  <a:ext cx="407372" cy="2134031"/>
                </a:xfrm>
                <a:prstGeom prst="rect">
                  <a:avLst/>
                </a:prstGeom>
              </p:spPr>
            </p:pic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12744400" y="23635685"/>
                <a:ext cx="1754991" cy="1409149"/>
                <a:chOff x="4314583" y="15618411"/>
                <a:chExt cx="2117333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23059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8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4" y="16221434"/>
                  <a:ext cx="160890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8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14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37165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14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D271BF3-A7F0-4424-B8CA-31EA1CC936E8}"/>
                </a:ext>
              </a:extLst>
            </p:cNvPr>
            <p:cNvGrpSpPr/>
            <p:nvPr/>
          </p:nvGrpSpPr>
          <p:grpSpPr>
            <a:xfrm>
              <a:off x="15395286" y="21560928"/>
              <a:ext cx="2463469" cy="3296967"/>
              <a:chOff x="15395286" y="21560928"/>
              <a:chExt cx="2463469" cy="3296967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15395286" y="21560928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F9DA859-7CAF-42D4-864B-17BEDC15BB9C}"/>
                  </a:ext>
                </a:extLst>
              </p:cNvPr>
              <p:cNvGrpSpPr/>
              <p:nvPr/>
            </p:nvGrpSpPr>
            <p:grpSpPr>
              <a:xfrm>
                <a:off x="15395286" y="22461028"/>
                <a:ext cx="2101642" cy="800854"/>
                <a:chOff x="6201584" y="16869594"/>
                <a:chExt cx="2535555" cy="983615"/>
              </a:xfrm>
            </p:grpSpPr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12DFD5C1-EFCB-49A4-ADDB-5D63FBD63BC6}"/>
                    </a:ext>
                  </a:extLst>
                </p:cNvPr>
                <p:cNvGrpSpPr/>
                <p:nvPr/>
              </p:nvGrpSpPr>
              <p:grpSpPr>
                <a:xfrm>
                  <a:off x="6201584" y="16869594"/>
                  <a:ext cx="2535555" cy="983615"/>
                  <a:chOff x="6201584" y="16988062"/>
                  <a:chExt cx="2535555" cy="983615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EF0C595B-8B3B-492C-A870-B5A32D5A5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1584" y="17149644"/>
                    <a:ext cx="421509" cy="0"/>
                  </a:xfrm>
                  <a:prstGeom prst="line">
                    <a:avLst/>
                  </a:prstGeom>
                  <a:ln w="381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83941C03-F320-459F-97BC-7E3160D3D0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1584" y="17471235"/>
                    <a:ext cx="421510" cy="0"/>
                  </a:xfrm>
                  <a:prstGeom prst="line">
                    <a:avLst/>
                  </a:prstGeom>
                  <a:ln w="38100">
                    <a:solidFill>
                      <a:srgbClr val="7F7F7F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30C5F7E0-78B6-4745-93F2-0FF6B8BAEF43}"/>
                      </a:ext>
                    </a:extLst>
                  </p:cNvPr>
                  <p:cNvSpPr txBox="1"/>
                  <p:nvPr/>
                </p:nvSpPr>
                <p:spPr>
                  <a:xfrm>
                    <a:off x="6697170" y="16988062"/>
                    <a:ext cx="178292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dirty="0">
                        <a:latin typeface="-apple-system"/>
                      </a:rPr>
                      <a:t>External Correlation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1E08326-019C-4E72-A45A-93AAC17E4F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05815" y="17317252"/>
                    <a:ext cx="203132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dirty="0"/>
                      <a:t>Bacterial Correlation	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CD6A9CF6-D447-4FB1-833E-A8588591D4A3}"/>
                      </a:ext>
                    </a:extLst>
                  </p:cNvPr>
                  <p:cNvSpPr txBox="1"/>
                  <p:nvPr/>
                </p:nvSpPr>
                <p:spPr>
                  <a:xfrm>
                    <a:off x="6698535" y="17648512"/>
                    <a:ext cx="196605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dirty="0">
                        <a:latin typeface="-apple-system"/>
                      </a:rPr>
                      <a:t>Eukaryotic Correlation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6C929C79-FEE6-4EF0-BE83-142793AC6B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1584" y="17615887"/>
                  <a:ext cx="421510" cy="157441"/>
                </a:xfrm>
                <a:prstGeom prst="rect">
                  <a:avLst/>
                </a:prstGeom>
              </p:spPr>
            </p:pic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2E02AD8C-5A34-4CFE-8A26-A39DCC7DBEF7}"/>
                  </a:ext>
                </a:extLst>
              </p:cNvPr>
              <p:cNvGrpSpPr/>
              <p:nvPr/>
            </p:nvGrpSpPr>
            <p:grpSpPr>
              <a:xfrm>
                <a:off x="15405108" y="23577152"/>
                <a:ext cx="2196686" cy="1280743"/>
                <a:chOff x="15405108" y="23577152"/>
                <a:chExt cx="2196686" cy="1280743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E14B2279-7EBB-4D9D-BA92-00DC6D039093}"/>
                    </a:ext>
                  </a:extLst>
                </p:cNvPr>
                <p:cNvGrpSpPr/>
                <p:nvPr/>
              </p:nvGrpSpPr>
              <p:grpSpPr>
                <a:xfrm>
                  <a:off x="15405108" y="23732309"/>
                  <a:ext cx="349376" cy="972108"/>
                  <a:chOff x="15336688" y="23732309"/>
                  <a:chExt cx="417796" cy="97210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45D67EB3-5F2A-4334-8630-F35E856E2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36688" y="23732309"/>
                    <a:ext cx="417796" cy="0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01F839DC-9C19-4D04-A95F-19B73AD11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36688" y="24200361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0E0A632-E606-400F-A79D-ED200F3A11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36688" y="24704417"/>
                    <a:ext cx="407974" cy="0"/>
                  </a:xfrm>
                  <a:prstGeom prst="line">
                    <a:avLst/>
                  </a:prstGeom>
                  <a:ln w="762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727CFC20-53E3-48D9-B05F-AB3641B1101E}"/>
                    </a:ext>
                  </a:extLst>
                </p:cNvPr>
                <p:cNvSpPr txBox="1"/>
                <p:nvPr/>
              </p:nvSpPr>
              <p:spPr>
                <a:xfrm>
                  <a:off x="15846280" y="23577152"/>
                  <a:ext cx="1438920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Abs(z-score) </a:t>
                  </a:r>
                  <a:r>
                    <a:rPr lang="zh-CN" altLang="en-US" sz="1500" b="1" dirty="0">
                      <a:latin typeface="-apple-system"/>
                    </a:rPr>
                    <a:t>≤</a:t>
                  </a:r>
                  <a:r>
                    <a:rPr lang="en-US" altLang="zh-CN" sz="1500" b="1" dirty="0">
                      <a:latin typeface="-apple-system"/>
                    </a:rPr>
                    <a:t> 5</a:t>
                  </a:r>
                  <a:endParaRPr lang="zh-CN" altLang="en-US" sz="1500" b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3FA5592D-0271-4FBD-9332-3E55EA7D0390}"/>
                    </a:ext>
                  </a:extLst>
                </p:cNvPr>
                <p:cNvSpPr txBox="1"/>
                <p:nvPr/>
              </p:nvSpPr>
              <p:spPr>
                <a:xfrm>
                  <a:off x="15882349" y="24008242"/>
                  <a:ext cx="171944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</a:t>
                  </a:r>
                  <a:r>
                    <a:rPr lang="zh-CN" altLang="en-US" sz="1500" b="1" dirty="0">
                      <a:latin typeface="-apple-system"/>
                    </a:rPr>
                    <a:t>≤</a:t>
                  </a:r>
                  <a:r>
                    <a:rPr lang="en-US" altLang="zh-CN" sz="1500" b="1" dirty="0">
                      <a:latin typeface="-apple-system"/>
                    </a:rPr>
                    <a:t> Abs(z-score) &lt; 6</a:t>
                  </a:r>
                  <a:endParaRPr lang="zh-CN" altLang="en-US" sz="1500" b="1" dirty="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89DA9AF-FF17-4B83-BF6F-D10C533EDDF7}"/>
                    </a:ext>
                  </a:extLst>
                </p:cNvPr>
                <p:cNvSpPr txBox="1"/>
                <p:nvPr/>
              </p:nvSpPr>
              <p:spPr>
                <a:xfrm>
                  <a:off x="15880339" y="24534730"/>
                  <a:ext cx="1482201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6 </a:t>
                  </a:r>
                  <a:r>
                    <a:rPr lang="zh-CN" altLang="en-US" sz="1500" b="1" dirty="0">
                      <a:latin typeface="-apple-system"/>
                    </a:rPr>
                    <a:t>≤</a:t>
                  </a:r>
                  <a:r>
                    <a:rPr lang="en-US" altLang="zh-CN" sz="1500" b="1" dirty="0">
                      <a:latin typeface="-apple-system"/>
                    </a:rPr>
                    <a:t> Abs(z-score) </a:t>
                  </a:r>
                  <a:endParaRPr lang="zh-CN" altLang="en-US" sz="15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2FDDC-4CDC-4132-9BE9-432D762D7B27}"/>
              </a:ext>
            </a:extLst>
          </p:cNvPr>
          <p:cNvSpPr txBox="1"/>
          <p:nvPr/>
        </p:nvSpPr>
        <p:spPr>
          <a:xfrm>
            <a:off x="5709829" y="426580"/>
            <a:ext cx="68683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Future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A245-AF73-44E8-9E7E-A352ABE067C6}"/>
              </a:ext>
            </a:extLst>
          </p:cNvPr>
          <p:cNvSpPr txBox="1"/>
          <p:nvPr/>
        </p:nvSpPr>
        <p:spPr>
          <a:xfrm>
            <a:off x="1367136" y="1686720"/>
            <a:ext cx="15553728" cy="1153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For this project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Paper </a:t>
            </a:r>
            <a:r>
              <a:rPr lang="en-US" altLang="zh-CN" sz="4000" b="1" dirty="0" err="1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writen</a:t>
            </a:r>
            <a:endParaRPr lang="en-US" altLang="zh-CN" sz="4000" b="1" dirty="0">
              <a:solidFill>
                <a:srgbClr val="4F4F4F"/>
              </a:solidFill>
              <a:latin typeface="-apple-system"/>
              <a:ea typeface="等线" panose="02010600030101010101" pitchFamily="2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Feature further analysis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rambellii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kawachii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Cell line co-culture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experiment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AEEC </a:t>
            </a:r>
            <a:r>
              <a:rPr lang="en-US" altLang="zh-CN" sz="3500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(Animal Experimentation Ethics Committee)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License 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APC</a:t>
            </a:r>
            <a:r>
              <a:rPr lang="en-US" altLang="zh-CN" sz="3500" b="1" baseline="30000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min+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model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500" b="1" dirty="0">
              <a:solidFill>
                <a:srgbClr val="4F4F4F"/>
              </a:solidFill>
              <a:latin typeface="-apple-system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Another project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</a:t>
            </a:r>
            <a:r>
              <a:rPr lang="en-US" altLang="zh-CN" sz="4000" b="1" dirty="0" err="1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Lixia’s</a:t>
            </a: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Multifocal-HCC project </a:t>
            </a:r>
          </a:p>
        </p:txBody>
      </p:sp>
    </p:spTree>
    <p:extLst>
      <p:ext uri="{BB962C8B-B14F-4D97-AF65-F5344CB8AC3E}">
        <p14:creationId xmlns:p14="http://schemas.microsoft.com/office/powerpoint/2010/main" val="166623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35778</TotalTime>
  <Words>1971</Words>
  <Application>Microsoft Office PowerPoint</Application>
  <PresentationFormat>Custom</PresentationFormat>
  <Paragraphs>691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-apple-system</vt:lpstr>
      <vt:lpstr>ArialMT</vt:lpstr>
      <vt:lpstr>DengXian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155</cp:revision>
  <dcterms:created xsi:type="dcterms:W3CDTF">2021-06-17T09:08:51Z</dcterms:created>
  <dcterms:modified xsi:type="dcterms:W3CDTF">2021-08-16T03:23:35Z</dcterms:modified>
</cp:coreProperties>
</file>